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handoutMasterIdLst>
    <p:handoutMasterId r:id="rId59"/>
  </p:handoutMasterIdLst>
  <p:sldIdLst>
    <p:sldId id="300" r:id="rId2"/>
    <p:sldId id="657" r:id="rId3"/>
    <p:sldId id="671" r:id="rId4"/>
    <p:sldId id="805" r:id="rId5"/>
    <p:sldId id="776" r:id="rId6"/>
    <p:sldId id="1222" r:id="rId7"/>
    <p:sldId id="779" r:id="rId8"/>
    <p:sldId id="808" r:id="rId9"/>
    <p:sldId id="809" r:id="rId10"/>
    <p:sldId id="810" r:id="rId11"/>
    <p:sldId id="773" r:id="rId12"/>
    <p:sldId id="654" r:id="rId13"/>
    <p:sldId id="670" r:id="rId14"/>
    <p:sldId id="680" r:id="rId15"/>
    <p:sldId id="775" r:id="rId16"/>
    <p:sldId id="682" r:id="rId17"/>
    <p:sldId id="798" r:id="rId18"/>
    <p:sldId id="678" r:id="rId19"/>
    <p:sldId id="658" r:id="rId20"/>
    <p:sldId id="722" r:id="rId21"/>
    <p:sldId id="726" r:id="rId22"/>
    <p:sldId id="762" r:id="rId23"/>
    <p:sldId id="748" r:id="rId24"/>
    <p:sldId id="749" r:id="rId25"/>
    <p:sldId id="747" r:id="rId26"/>
    <p:sldId id="746" r:id="rId27"/>
    <p:sldId id="660" r:id="rId28"/>
    <p:sldId id="1220" r:id="rId29"/>
    <p:sldId id="686" r:id="rId30"/>
    <p:sldId id="687" r:id="rId31"/>
    <p:sldId id="688" r:id="rId32"/>
    <p:sldId id="1224" r:id="rId33"/>
    <p:sldId id="636" r:id="rId34"/>
    <p:sldId id="637" r:id="rId35"/>
    <p:sldId id="758" r:id="rId36"/>
    <p:sldId id="724" r:id="rId37"/>
    <p:sldId id="744" r:id="rId38"/>
    <p:sldId id="333" r:id="rId39"/>
    <p:sldId id="367" r:id="rId40"/>
    <p:sldId id="368" r:id="rId41"/>
    <p:sldId id="753" r:id="rId42"/>
    <p:sldId id="717" r:id="rId43"/>
    <p:sldId id="725" r:id="rId44"/>
    <p:sldId id="595" r:id="rId45"/>
    <p:sldId id="755" r:id="rId46"/>
    <p:sldId id="756" r:id="rId47"/>
    <p:sldId id="757" r:id="rId48"/>
    <p:sldId id="728" r:id="rId49"/>
    <p:sldId id="754" r:id="rId50"/>
    <p:sldId id="642" r:id="rId51"/>
    <p:sldId id="1223" r:id="rId52"/>
    <p:sldId id="792" r:id="rId53"/>
    <p:sldId id="1221" r:id="rId54"/>
    <p:sldId id="829" r:id="rId55"/>
    <p:sldId id="1219" r:id="rId56"/>
    <p:sldId id="1210" r:id="rId57"/>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96"/>
    <p:restoredTop sz="87755" autoAdjust="0"/>
  </p:normalViewPr>
  <p:slideViewPr>
    <p:cSldViewPr>
      <p:cViewPr varScale="1">
        <p:scale>
          <a:sx n="154" d="100"/>
          <a:sy n="154" d="100"/>
        </p:scale>
        <p:origin x="208" y="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2599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solver</a:t>
            </a:r>
            <a:r>
              <a:rPr lang="en-US" baseline="0" dirty="0"/>
              <a:t> is unstructured and asymmetric, can handle Newton-</a:t>
            </a:r>
            <a:r>
              <a:rPr lang="en-US" baseline="0" dirty="0" err="1"/>
              <a:t>Raphson</a:t>
            </a:r>
            <a:r>
              <a:rPr lang="en-US" baseline="0" dirty="0"/>
              <a:t>, unstructured grids, ghost nodes, XT3D, dispersion tensors, </a:t>
            </a:r>
            <a:r>
              <a:rPr lang="en-US" baseline="0" dirty="0" err="1"/>
              <a:t>etc</a:t>
            </a:r>
            <a:r>
              <a:rPr lang="mr-IN" baseline="0" dirty="0"/>
              <a:t>…</a:t>
            </a:r>
            <a:endParaRPr lang="en-US" dirty="0"/>
          </a:p>
        </p:txBody>
      </p:sp>
    </p:spTree>
    <p:extLst>
      <p:ext uri="{BB962C8B-B14F-4D97-AF65-F5344CB8AC3E}">
        <p14:creationId xmlns:p14="http://schemas.microsoft.com/office/powerpoint/2010/main" val="1833374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a:t>
            </a:r>
            <a:r>
              <a:rPr lang="en-US" baseline="0" dirty="0"/>
              <a:t> by Edwards, </a:t>
            </a:r>
            <a:r>
              <a:rPr lang="en-US" baseline="0" dirty="0" err="1"/>
              <a:t>Mehl</a:t>
            </a:r>
            <a:r>
              <a:rPr lang="en-US" baseline="0" dirty="0"/>
              <a:t> and Hill, etc.</a:t>
            </a:r>
            <a:endParaRPr lang="en-US" dirty="0"/>
          </a:p>
          <a:p>
            <a:r>
              <a:rPr lang="en-US" dirty="0"/>
              <a:t>Limitation</a:t>
            </a:r>
            <a:r>
              <a:rPr lang="en-US" baseline="0" dirty="0"/>
              <a:t> of standard finite volume formulation: line connecting two nodes must intersect shared edge at a right angle.</a:t>
            </a:r>
          </a:p>
          <a:p>
            <a:r>
              <a:rPr lang="en-US" dirty="0"/>
              <a:t>Alpha parameters can be calculated</a:t>
            </a:r>
            <a:r>
              <a:rPr lang="en-US" baseline="0" dirty="0"/>
              <a:t> to include effects of heterogeneity</a:t>
            </a:r>
            <a:endParaRPr lang="en-US" dirty="0"/>
          </a:p>
        </p:txBody>
      </p:sp>
    </p:spTree>
    <p:extLst>
      <p:ext uri="{BB962C8B-B14F-4D97-AF65-F5344CB8AC3E}">
        <p14:creationId xmlns:p14="http://schemas.microsoft.com/office/powerpoint/2010/main" val="3009381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157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 available</a:t>
            </a:r>
            <a:r>
              <a:rPr lang="en-US" baseline="0" dirty="0"/>
              <a:t> water is pumping rate</a:t>
            </a:r>
          </a:p>
          <a:p>
            <a:r>
              <a:rPr lang="en-US" baseline="0" dirty="0"/>
              <a:t>DRN: QA is groundwater flow into the drain</a:t>
            </a:r>
          </a:p>
          <a:p>
            <a:r>
              <a:rPr lang="en-US" baseline="0" dirty="0"/>
              <a:t>RIV: QA is groundwater flow into the river</a:t>
            </a:r>
          </a:p>
          <a:p>
            <a:r>
              <a:rPr lang="en-US" baseline="0" dirty="0"/>
              <a:t>GHB: QA is groundwater flow into the GHB</a:t>
            </a:r>
          </a:p>
          <a:p>
            <a:r>
              <a:rPr lang="en-US" baseline="0" dirty="0"/>
              <a:t>MAW: QA is the actual rate of pumped water</a:t>
            </a:r>
          </a:p>
          <a:p>
            <a:r>
              <a:rPr lang="en-US" baseline="0" dirty="0"/>
              <a:t>SFR: QA is the outflow for the specified reach</a:t>
            </a:r>
          </a:p>
          <a:p>
            <a:r>
              <a:rPr lang="en-US" baseline="0" dirty="0"/>
              <a:t>LAK: QA is the outflow at a lake outlet</a:t>
            </a:r>
          </a:p>
          <a:p>
            <a:r>
              <a:rPr lang="en-US" baseline="0" dirty="0"/>
              <a:t>UZF: QA is the rejected infiltration</a:t>
            </a:r>
            <a:endParaRPr lang="en-US" dirty="0"/>
          </a:p>
        </p:txBody>
      </p:sp>
    </p:spTree>
    <p:extLst>
      <p:ext uri="{BB962C8B-B14F-4D97-AF65-F5344CB8AC3E}">
        <p14:creationId xmlns:p14="http://schemas.microsoft.com/office/powerpoint/2010/main" val="181534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4961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Velocity-based dispersion coefficients</a:t>
            </a:r>
          </a:p>
        </p:txBody>
      </p:sp>
    </p:spTree>
    <p:extLst>
      <p:ext uri="{BB962C8B-B14F-4D97-AF65-F5344CB8AC3E}">
        <p14:creationId xmlns:p14="http://schemas.microsoft.com/office/powerpoint/2010/main" val="3428891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 to run this.</a:t>
            </a:r>
          </a:p>
        </p:txBody>
      </p:sp>
    </p:spTree>
    <p:extLst>
      <p:ext uri="{BB962C8B-B14F-4D97-AF65-F5344CB8AC3E}">
        <p14:creationId xmlns:p14="http://schemas.microsoft.com/office/powerpoint/2010/main" val="271996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2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Production</a:t>
            </a:r>
            <a:r>
              <a:rPr lang="en-US" baseline="0" dirty="0"/>
              <a:t> codes</a:t>
            </a:r>
          </a:p>
          <a:p>
            <a:r>
              <a:rPr lang="en-US" baseline="0" dirty="0"/>
              <a:t>Well tested</a:t>
            </a:r>
          </a:p>
          <a:p>
            <a:r>
              <a:rPr lang="en-US" dirty="0"/>
              <a:t>USGS</a:t>
            </a:r>
            <a:r>
              <a:rPr lang="en-US" baseline="0" dirty="0"/>
              <a:t> headquarters supported</a:t>
            </a:r>
          </a:p>
          <a:p>
            <a:endParaRPr lang="en-US" dirty="0"/>
          </a:p>
        </p:txBody>
      </p:sp>
    </p:spTree>
    <p:extLst>
      <p:ext uri="{BB962C8B-B14F-4D97-AF65-F5344CB8AC3E}">
        <p14:creationId xmlns:p14="http://schemas.microsoft.com/office/powerpoint/2010/main" val="284101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76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909737" eaLnBrk="1" hangingPunct="1">
              <a:defRPr/>
            </a:pPr>
            <a:r>
              <a:rPr lang="en-US" sz="1600" dirty="0"/>
              <a:t>MODFLOW 6 will combine the best features of existing versions of MODFLOW and get rid of outdated functionality. Highly coupled and complex systems will be solved with one system of equations making this MODFLOW version much faster than with previous versions of MODFLOW that iteratively solved the flow part, then the other parts, like transport or local grid refinement.  This effort intends to modernize MODFLOW’s design to account for 20+ years of improvements in software design and essentially making MODFLOW a more of a hydrologic simulator.  </a:t>
            </a:r>
          </a:p>
          <a:p>
            <a:endParaRPr lang="en-US" dirty="0"/>
          </a:p>
        </p:txBody>
      </p:sp>
    </p:spTree>
    <p:extLst>
      <p:ext uri="{BB962C8B-B14F-4D97-AF65-F5344CB8AC3E}">
        <p14:creationId xmlns:p14="http://schemas.microsoft.com/office/powerpoint/2010/main" val="385848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2264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eaLnBrk="1" fontAlgn="auto" hangingPunct="1">
              <a:spcBef>
                <a:spcPts val="0"/>
              </a:spcBef>
              <a:spcAft>
                <a:spcPts val="0"/>
              </a:spcAft>
              <a:defRPr/>
            </a:pPr>
            <a:r>
              <a:rPr lang="en-US" dirty="0"/>
              <a:t>Chris</a:t>
            </a:r>
          </a:p>
          <a:p>
            <a:endParaRPr lang="en-US" dirty="0"/>
          </a:p>
        </p:txBody>
      </p:sp>
      <p:sp>
        <p:nvSpPr>
          <p:cNvPr id="4" name="Slide Number Placeholder 3"/>
          <p:cNvSpPr>
            <a:spLocks noGrp="1"/>
          </p:cNvSpPr>
          <p:nvPr>
            <p:ph type="sldNum" sz="quarter" idx="10"/>
          </p:nvPr>
        </p:nvSpPr>
        <p:spPr>
          <a:xfrm>
            <a:off x="3936768" y="8772668"/>
            <a:ext cx="3011699" cy="461804"/>
          </a:xfrm>
          <a:prstGeom prst="rect">
            <a:avLst/>
          </a:prstGeom>
        </p:spPr>
        <p:txBody>
          <a:bodyPr lIns="92492" tIns="46246" rIns="92492" bIns="46246"/>
          <a:lstStyle/>
          <a:p>
            <a:fld id="{096E14FA-4632-4D6E-9644-43F4B3718002}" type="slidenum">
              <a:rPr lang="en-US" smtClean="0"/>
              <a:t>17</a:t>
            </a:fld>
            <a:endParaRPr lang="en-US"/>
          </a:p>
        </p:txBody>
      </p:sp>
    </p:spTree>
    <p:extLst>
      <p:ext uri="{BB962C8B-B14F-4D97-AF65-F5344CB8AC3E}">
        <p14:creationId xmlns:p14="http://schemas.microsoft.com/office/powerpoint/2010/main" val="2996451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6109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3069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47.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9.wmf"/><Relationship Id="rId10" Type="http://schemas.openxmlformats.org/officeDocument/2006/relationships/image" Target="../media/image50.png"/><Relationship Id="rId4" Type="http://schemas.openxmlformats.org/officeDocument/2006/relationships/image" Target="../media/image46.wmf"/><Relationship Id="rId9" Type="http://schemas.openxmlformats.org/officeDocument/2006/relationships/image" Target="../media/image48.w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tif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67.wmf"/><Relationship Id="rId18" Type="http://schemas.openxmlformats.org/officeDocument/2006/relationships/oleObject" Target="../embeddings/oleObject11.bin"/><Relationship Id="rId3" Type="http://schemas.openxmlformats.org/officeDocument/2006/relationships/notesSlide" Target="../notesSlides/notesSlide11.xml"/><Relationship Id="rId7" Type="http://schemas.openxmlformats.org/officeDocument/2006/relationships/image" Target="../media/image64.wmf"/><Relationship Id="rId12" Type="http://schemas.openxmlformats.org/officeDocument/2006/relationships/oleObject" Target="../embeddings/oleObject8.bin"/><Relationship Id="rId17" Type="http://schemas.openxmlformats.org/officeDocument/2006/relationships/image" Target="../media/image69.wmf"/><Relationship Id="rId2" Type="http://schemas.openxmlformats.org/officeDocument/2006/relationships/slideLayout" Target="../slideLayouts/slideLayout6.xml"/><Relationship Id="rId16"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66.wmf"/><Relationship Id="rId5" Type="http://schemas.openxmlformats.org/officeDocument/2006/relationships/image" Target="../media/image63.wmf"/><Relationship Id="rId15" Type="http://schemas.openxmlformats.org/officeDocument/2006/relationships/image" Target="../media/image68.wmf"/><Relationship Id="rId10" Type="http://schemas.openxmlformats.org/officeDocument/2006/relationships/oleObject" Target="../embeddings/oleObject7.bin"/><Relationship Id="rId19" Type="http://schemas.openxmlformats.org/officeDocument/2006/relationships/image" Target="../media/image70.wmf"/><Relationship Id="rId4" Type="http://schemas.openxmlformats.org/officeDocument/2006/relationships/oleObject" Target="../embeddings/oleObject4.bin"/><Relationship Id="rId9" Type="http://schemas.openxmlformats.org/officeDocument/2006/relationships/image" Target="../media/image65.wmf"/><Relationship Id="rId1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3.png"/><Relationship Id="rId4"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 Overview</a:t>
            </a:r>
          </a:p>
        </p:txBody>
      </p:sp>
      <p:sp>
        <p:nvSpPr>
          <p:cNvPr id="3" name="Subtitle 2">
            <a:extLst>
              <a:ext uri="{FF2B5EF4-FFF2-40B4-BE49-F238E27FC236}">
                <a16:creationId xmlns:a16="http://schemas.microsoft.com/office/drawing/2014/main" id="{6AECE142-7988-7F45-BE0F-F37FE0324996}"/>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MODFLOW-2005</a:t>
            </a:r>
          </a:p>
        </p:txBody>
      </p:sp>
      <p:sp>
        <p:nvSpPr>
          <p:cNvPr id="3" name="Content Placeholder 2"/>
          <p:cNvSpPr>
            <a:spLocks noGrp="1"/>
          </p:cNvSpPr>
          <p:nvPr>
            <p:ph idx="1"/>
          </p:nvPr>
        </p:nvSpPr>
        <p:spPr/>
        <p:txBody>
          <a:bodyPr/>
          <a:lstStyle/>
          <a:p>
            <a:r>
              <a:rPr lang="en-US" dirty="0"/>
              <a:t>Code redesigned to improve memory handling</a:t>
            </a:r>
          </a:p>
          <a:p>
            <a:r>
              <a:rPr lang="en-US" dirty="0"/>
              <a:t>Removed SEN and PES</a:t>
            </a:r>
          </a:p>
          <a:p>
            <a:endParaRPr lang="en-US" dirty="0"/>
          </a:p>
        </p:txBody>
      </p:sp>
      <p:pic>
        <p:nvPicPr>
          <p:cNvPr id="5" name="Picture 4"/>
          <p:cNvPicPr>
            <a:picLocks noChangeAspect="1"/>
          </p:cNvPicPr>
          <p:nvPr/>
        </p:nvPicPr>
        <p:blipFill>
          <a:blip r:embed="rId2"/>
          <a:stretch>
            <a:fillRect/>
          </a:stretch>
        </p:blipFill>
        <p:spPr>
          <a:xfrm>
            <a:off x="5486400" y="2362200"/>
            <a:ext cx="2709150" cy="3519237"/>
          </a:xfrm>
          <a:prstGeom prst="rect">
            <a:avLst/>
          </a:prstGeom>
        </p:spPr>
      </p:pic>
    </p:spTree>
    <p:extLst>
      <p:ext uri="{BB962C8B-B14F-4D97-AF65-F5344CB8AC3E}">
        <p14:creationId xmlns:p14="http://schemas.microsoft.com/office/powerpoint/2010/main" val="669320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bwMode="auto">
          <a:xfrm>
            <a:off x="1046789" y="3171153"/>
            <a:ext cx="7350606" cy="7697"/>
          </a:xfrm>
          <a:prstGeom prst="straightConnector1">
            <a:avLst/>
          </a:prstGeom>
          <a:solidFill>
            <a:schemeClr val="accent1"/>
          </a:solidFill>
          <a:ln w="57150" cap="flat" cmpd="sng" algn="ctr">
            <a:solidFill>
              <a:srgbClr val="FFFF00"/>
            </a:solidFill>
            <a:prstDash val="solid"/>
            <a:round/>
            <a:headEnd type="none" w="med" len="med"/>
            <a:tailEnd type="triangle"/>
          </a:ln>
          <a:effectLst/>
        </p:spPr>
      </p:cxnSp>
      <p:sp>
        <p:nvSpPr>
          <p:cNvPr id="19" name="Oval 18"/>
          <p:cNvSpPr/>
          <p:nvPr/>
        </p:nvSpPr>
        <p:spPr bwMode="auto">
          <a:xfrm>
            <a:off x="965586" y="3061857"/>
            <a:ext cx="207818" cy="207818"/>
          </a:xfrm>
          <a:prstGeom prst="ellipse">
            <a:avLst/>
          </a:prstGeom>
          <a:solidFill>
            <a:srgbClr val="FFFF00">
              <a:alpha val="60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0" name="Oval 19"/>
          <p:cNvSpPr/>
          <p:nvPr/>
        </p:nvSpPr>
        <p:spPr bwMode="auto">
          <a:xfrm>
            <a:off x="4040141" y="3077251"/>
            <a:ext cx="207818" cy="207818"/>
          </a:xfrm>
          <a:prstGeom prst="ellipse">
            <a:avLst/>
          </a:prstGeom>
          <a:solidFill>
            <a:srgbClr val="FFFF00">
              <a:alpha val="60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cxnSp>
        <p:nvCxnSpPr>
          <p:cNvPr id="57" name="Straight Connector 56"/>
          <p:cNvCxnSpPr/>
          <p:nvPr/>
        </p:nvCxnSpPr>
        <p:spPr bwMode="auto">
          <a:xfrm>
            <a:off x="5086158" y="3161917"/>
            <a:ext cx="5611" cy="456498"/>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
        <p:nvSpPr>
          <p:cNvPr id="21" name="Oval 20"/>
          <p:cNvSpPr/>
          <p:nvPr/>
        </p:nvSpPr>
        <p:spPr bwMode="auto">
          <a:xfrm>
            <a:off x="7114696" y="3077251"/>
            <a:ext cx="207818" cy="207818"/>
          </a:xfrm>
          <a:prstGeom prst="ellipse">
            <a:avLst/>
          </a:prstGeom>
          <a:solidFill>
            <a:srgbClr val="FFFF00">
              <a:alpha val="60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ndParaRPr>
          </a:p>
        </p:txBody>
      </p:sp>
      <p:sp>
        <p:nvSpPr>
          <p:cNvPr id="24" name="TextBox 23"/>
          <p:cNvSpPr txBox="1"/>
          <p:nvPr/>
        </p:nvSpPr>
        <p:spPr>
          <a:xfrm>
            <a:off x="375613" y="2978729"/>
            <a:ext cx="641121" cy="338554"/>
          </a:xfrm>
          <a:prstGeom prst="rect">
            <a:avLst/>
          </a:prstGeom>
          <a:noFill/>
        </p:spPr>
        <p:txBody>
          <a:bodyPr wrap="none" rtlCol="0">
            <a:spAutoFit/>
          </a:bodyPr>
          <a:lstStyle/>
          <a:p>
            <a:r>
              <a:rPr lang="en-US" sz="1600" dirty="0">
                <a:solidFill>
                  <a:srgbClr val="FFFF00"/>
                </a:solidFill>
              </a:rPr>
              <a:t>2005</a:t>
            </a:r>
          </a:p>
        </p:txBody>
      </p:sp>
      <p:sp>
        <p:nvSpPr>
          <p:cNvPr id="26" name="TextBox 25"/>
          <p:cNvSpPr txBox="1"/>
          <p:nvPr/>
        </p:nvSpPr>
        <p:spPr>
          <a:xfrm>
            <a:off x="6910341" y="2786305"/>
            <a:ext cx="641121" cy="338554"/>
          </a:xfrm>
          <a:prstGeom prst="rect">
            <a:avLst/>
          </a:prstGeom>
          <a:noFill/>
        </p:spPr>
        <p:txBody>
          <a:bodyPr wrap="none" rtlCol="0">
            <a:spAutoFit/>
          </a:bodyPr>
          <a:lstStyle/>
          <a:p>
            <a:r>
              <a:rPr lang="en-US" sz="1600" dirty="0">
                <a:solidFill>
                  <a:srgbClr val="FFFF00"/>
                </a:solidFill>
              </a:rPr>
              <a:t>2015</a:t>
            </a:r>
          </a:p>
        </p:txBody>
      </p:sp>
      <p:cxnSp>
        <p:nvCxnSpPr>
          <p:cNvPr id="31" name="Straight Connector 30"/>
          <p:cNvCxnSpPr/>
          <p:nvPr/>
        </p:nvCxnSpPr>
        <p:spPr bwMode="auto">
          <a:xfrm>
            <a:off x="3294305" y="3163457"/>
            <a:ext cx="7696" cy="531089"/>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35" name="Straight Connector 34"/>
          <p:cNvCxnSpPr>
            <a:endCxn id="30" idx="2"/>
          </p:cNvCxnSpPr>
          <p:nvPr/>
        </p:nvCxnSpPr>
        <p:spPr bwMode="auto">
          <a:xfrm flipH="1" flipV="1">
            <a:off x="6549580" y="2786305"/>
            <a:ext cx="542" cy="377151"/>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61" name="Straight Connector 60"/>
          <p:cNvCxnSpPr/>
          <p:nvPr/>
        </p:nvCxnSpPr>
        <p:spPr bwMode="auto">
          <a:xfrm>
            <a:off x="2261372" y="3185009"/>
            <a:ext cx="7696" cy="531089"/>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40" name="Straight Connector 39"/>
          <p:cNvCxnSpPr/>
          <p:nvPr/>
        </p:nvCxnSpPr>
        <p:spPr bwMode="auto">
          <a:xfrm>
            <a:off x="7011939" y="3194244"/>
            <a:ext cx="7698" cy="623454"/>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43" name="Straight Connector 42"/>
          <p:cNvCxnSpPr/>
          <p:nvPr/>
        </p:nvCxnSpPr>
        <p:spPr bwMode="auto">
          <a:xfrm>
            <a:off x="1062183" y="3194244"/>
            <a:ext cx="1826" cy="423680"/>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
        <p:nvSpPr>
          <p:cNvPr id="27" name="TextBox 26"/>
          <p:cNvSpPr txBox="1"/>
          <p:nvPr/>
        </p:nvSpPr>
        <p:spPr>
          <a:xfrm>
            <a:off x="3822316" y="3231191"/>
            <a:ext cx="641121" cy="338554"/>
          </a:xfrm>
          <a:prstGeom prst="rect">
            <a:avLst/>
          </a:prstGeom>
          <a:noFill/>
        </p:spPr>
        <p:txBody>
          <a:bodyPr wrap="none" rtlCol="0">
            <a:spAutoFit/>
          </a:bodyPr>
          <a:lstStyle/>
          <a:p>
            <a:r>
              <a:rPr lang="en-US" sz="1600" dirty="0">
                <a:solidFill>
                  <a:srgbClr val="FFFF00"/>
                </a:solidFill>
              </a:rPr>
              <a:t>2010</a:t>
            </a:r>
          </a:p>
        </p:txBody>
      </p:sp>
      <p:cxnSp>
        <p:nvCxnSpPr>
          <p:cNvPr id="47" name="Straight Connector 46"/>
          <p:cNvCxnSpPr/>
          <p:nvPr/>
        </p:nvCxnSpPr>
        <p:spPr bwMode="auto">
          <a:xfrm>
            <a:off x="1060644" y="2738584"/>
            <a:ext cx="1826" cy="423680"/>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36" name="Straight Connector 35"/>
          <p:cNvCxnSpPr/>
          <p:nvPr/>
        </p:nvCxnSpPr>
        <p:spPr bwMode="auto">
          <a:xfrm>
            <a:off x="4687455" y="2724729"/>
            <a:ext cx="5611" cy="456498"/>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55" name="Straight Connector 54"/>
          <p:cNvCxnSpPr/>
          <p:nvPr/>
        </p:nvCxnSpPr>
        <p:spPr bwMode="auto">
          <a:xfrm>
            <a:off x="3298924" y="2744742"/>
            <a:ext cx="1826" cy="423680"/>
          </a:xfrm>
          <a:prstGeom prst="line">
            <a:avLst/>
          </a:prstGeom>
          <a:solidFill>
            <a:schemeClr val="accent1"/>
          </a:solidFill>
          <a:ln w="38100" cap="flat" cmpd="sng" algn="ctr">
            <a:solidFill>
              <a:srgbClr val="FFFF00"/>
            </a:solidFill>
            <a:prstDash val="solid"/>
            <a:round/>
            <a:headEnd type="none" w="med" len="med"/>
            <a:tailEnd type="none" w="med" len="med"/>
          </a:ln>
          <a:effectLst/>
        </p:spPr>
      </p:cxnSp>
      <p:pic>
        <p:nvPicPr>
          <p:cNvPr id="62" name="Picture 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68" y="1331575"/>
            <a:ext cx="848077" cy="1100208"/>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64121" y="1703409"/>
            <a:ext cx="842495" cy="1090592"/>
          </a:xfrm>
          <a:prstGeom prst="rect">
            <a:avLst/>
          </a:prstGeom>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2963" y="3625669"/>
            <a:ext cx="844676" cy="1094758"/>
          </a:xfrm>
          <a:prstGeom prst="rect">
            <a:avLst/>
          </a:prstGeom>
        </p:spPr>
      </p:pic>
      <p:pic>
        <p:nvPicPr>
          <p:cNvPr id="37" name="Picture 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4242" y="3611935"/>
            <a:ext cx="820002" cy="1098612"/>
          </a:xfrm>
          <a:prstGeom prst="rect">
            <a:avLst/>
          </a:prstGeom>
        </p:spPr>
      </p:pic>
      <p:pic>
        <p:nvPicPr>
          <p:cNvPr id="38" name="Picture 3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27090" y="3625639"/>
            <a:ext cx="845086" cy="1092605"/>
          </a:xfrm>
          <a:prstGeom prst="rect">
            <a:avLst/>
          </a:prstGeom>
        </p:spPr>
      </p:pic>
      <p:pic>
        <p:nvPicPr>
          <p:cNvPr id="56" name="Picture 5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64363" y="3619480"/>
            <a:ext cx="848807" cy="1098763"/>
          </a:xfrm>
          <a:prstGeom prst="rect">
            <a:avLst/>
          </a:prstGeom>
        </p:spPr>
      </p:pic>
      <p:pic>
        <p:nvPicPr>
          <p:cNvPr id="60" name="Picture 5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38036" y="3609880"/>
            <a:ext cx="865792" cy="1116060"/>
          </a:xfrm>
          <a:prstGeom prst="rect">
            <a:avLst/>
          </a:prstGeom>
        </p:spPr>
      </p:pic>
      <p:pic>
        <p:nvPicPr>
          <p:cNvPr id="30" name="Picture 2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26790" y="1696470"/>
            <a:ext cx="845580" cy="1089835"/>
          </a:xfrm>
          <a:prstGeom prst="rect">
            <a:avLst/>
          </a:prstGeom>
        </p:spPr>
      </p:pic>
      <p:pic>
        <p:nvPicPr>
          <p:cNvPr id="48" name="Picture 4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847881" y="1682362"/>
            <a:ext cx="848940" cy="1096245"/>
          </a:xfrm>
          <a:prstGeom prst="rect">
            <a:avLst/>
          </a:prstGeom>
        </p:spPr>
      </p:pic>
      <p:sp>
        <p:nvSpPr>
          <p:cNvPr id="5" name="Title 4"/>
          <p:cNvSpPr>
            <a:spLocks noGrp="1"/>
          </p:cNvSpPr>
          <p:nvPr>
            <p:ph type="title"/>
          </p:nvPr>
        </p:nvSpPr>
        <p:spPr>
          <a:xfrm>
            <a:off x="457200" y="515700"/>
            <a:ext cx="8226425" cy="738664"/>
          </a:xfrm>
        </p:spPr>
        <p:txBody>
          <a:bodyPr/>
          <a:lstStyle/>
          <a:p>
            <a:r>
              <a:rPr lang="en-US" dirty="0"/>
              <a:t>USGS MODFLOW Versions </a:t>
            </a:r>
            <a:br>
              <a:rPr lang="en-US" dirty="0"/>
            </a:br>
            <a:r>
              <a:rPr lang="en-US" dirty="0"/>
              <a:t>(since 2005)</a:t>
            </a:r>
          </a:p>
        </p:txBody>
      </p:sp>
      <p:pic>
        <p:nvPicPr>
          <p:cNvPr id="39" name="Picture 3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3619" y="1684475"/>
            <a:ext cx="809555" cy="1047951"/>
          </a:xfrm>
          <a:prstGeom prst="rect">
            <a:avLst/>
          </a:prstGeom>
        </p:spPr>
      </p:pic>
      <p:pic>
        <p:nvPicPr>
          <p:cNvPr id="58" name="Picture 5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910667" y="4305838"/>
            <a:ext cx="846666" cy="1097338"/>
          </a:xfrm>
          <a:prstGeom prst="rect">
            <a:avLst/>
          </a:prstGeom>
        </p:spPr>
      </p:pic>
      <p:pic>
        <p:nvPicPr>
          <p:cNvPr id="59" name="Picture 5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1395" y="4817352"/>
            <a:ext cx="839208" cy="1086224"/>
          </a:xfrm>
          <a:prstGeom prst="rect">
            <a:avLst/>
          </a:prstGeom>
        </p:spPr>
      </p:pic>
      <p:pic>
        <p:nvPicPr>
          <p:cNvPr id="32" name="Picture 3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4712" y="1698063"/>
            <a:ext cx="865832" cy="1121337"/>
          </a:xfrm>
          <a:prstGeom prst="rect">
            <a:avLst/>
          </a:prstGeom>
        </p:spPr>
      </p:pic>
      <p:cxnSp>
        <p:nvCxnSpPr>
          <p:cNvPr id="33" name="Straight Connector 32"/>
          <p:cNvCxnSpPr/>
          <p:nvPr/>
        </p:nvCxnSpPr>
        <p:spPr bwMode="auto">
          <a:xfrm flipH="1" flipV="1">
            <a:off x="8077200" y="2819400"/>
            <a:ext cx="542" cy="377151"/>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Tree>
    <p:extLst>
      <p:ext uri="{BB962C8B-B14F-4D97-AF65-F5344CB8AC3E}">
        <p14:creationId xmlns:p14="http://schemas.microsoft.com/office/powerpoint/2010/main" val="54356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Themes</a:t>
            </a:r>
          </a:p>
        </p:txBody>
      </p:sp>
      <p:sp>
        <p:nvSpPr>
          <p:cNvPr id="3" name="Content Placeholder 2"/>
          <p:cNvSpPr>
            <a:spLocks noGrp="1"/>
          </p:cNvSpPr>
          <p:nvPr>
            <p:ph idx="1"/>
          </p:nvPr>
        </p:nvSpPr>
        <p:spPr>
          <a:xfrm>
            <a:off x="381000" y="1219200"/>
            <a:ext cx="8305800" cy="4495800"/>
          </a:xfrm>
        </p:spPr>
        <p:txBody>
          <a:bodyPr/>
          <a:lstStyle/>
          <a:p>
            <a:r>
              <a:rPr lang="en-US" sz="2000" dirty="0"/>
              <a:t>Coupled models and packages</a:t>
            </a:r>
          </a:p>
          <a:p>
            <a:pPr lvl="1"/>
            <a:r>
              <a:rPr lang="en-US" sz="1800" dirty="0"/>
              <a:t>Pipe flow (CFP, USG)</a:t>
            </a:r>
          </a:p>
          <a:p>
            <a:pPr lvl="1"/>
            <a:r>
              <a:rPr lang="en-US" sz="1800" dirty="0"/>
              <a:t>Surface water flow (SFR, LAK, SWR)</a:t>
            </a:r>
          </a:p>
          <a:p>
            <a:pPr lvl="1"/>
            <a:r>
              <a:rPr lang="en-US" sz="1800" dirty="0"/>
              <a:t>Unsaturated flow (VSF, UZF)</a:t>
            </a:r>
          </a:p>
          <a:p>
            <a:pPr lvl="1"/>
            <a:r>
              <a:rPr lang="en-US" sz="1800" dirty="0"/>
              <a:t>Solute transport (GWT)</a:t>
            </a:r>
          </a:p>
          <a:p>
            <a:pPr lvl="1"/>
            <a:r>
              <a:rPr lang="en-US" sz="1800" dirty="0"/>
              <a:t>Variable-density flow and transport (SEAWAT)</a:t>
            </a:r>
          </a:p>
          <a:p>
            <a:pPr lvl="1"/>
            <a:r>
              <a:rPr lang="en-US" sz="1800" dirty="0"/>
              <a:t>Watershed (GSFLOW)</a:t>
            </a:r>
          </a:p>
          <a:p>
            <a:pPr lvl="1"/>
            <a:r>
              <a:rPr lang="en-US" sz="1800" dirty="0"/>
              <a:t>Agricultural demand (OWHM)</a:t>
            </a:r>
          </a:p>
          <a:p>
            <a:r>
              <a:rPr lang="en-US" sz="2000" dirty="0"/>
              <a:t>Unstructured/asymmetric solvers (NWT, USG, SWR, CFP)</a:t>
            </a:r>
          </a:p>
          <a:p>
            <a:r>
              <a:rPr lang="en-US" sz="2000" dirty="0"/>
              <a:t>Multiple models and packages</a:t>
            </a:r>
          </a:p>
          <a:p>
            <a:pPr lvl="1"/>
            <a:r>
              <a:rPr lang="en-US" sz="1800" dirty="0"/>
              <a:t>Local grid refinement (MF-LGR)</a:t>
            </a:r>
          </a:p>
          <a:p>
            <a:pPr lvl="1"/>
            <a:r>
              <a:rPr lang="en-US" sz="1800" dirty="0"/>
              <a:t>Multiple packages of the same type (CDSS)</a:t>
            </a:r>
          </a:p>
        </p:txBody>
      </p:sp>
    </p:spTree>
    <p:extLst>
      <p:ext uri="{BB962C8B-B14F-4D97-AF65-F5344CB8AC3E}">
        <p14:creationId xmlns:p14="http://schemas.microsoft.com/office/powerpoint/2010/main" val="2785685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MODFLOW 6</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081998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MODFLOW 6 Development</a:t>
            </a:r>
          </a:p>
        </p:txBody>
      </p:sp>
      <p:sp>
        <p:nvSpPr>
          <p:cNvPr id="17" name="Content Placeholder 16"/>
          <p:cNvSpPr>
            <a:spLocks noGrp="1"/>
          </p:cNvSpPr>
          <p:nvPr>
            <p:ph idx="1"/>
          </p:nvPr>
        </p:nvSpPr>
        <p:spPr>
          <a:xfrm>
            <a:off x="688110" y="1219200"/>
            <a:ext cx="7563042" cy="2185940"/>
          </a:xfrm>
        </p:spPr>
        <p:txBody>
          <a:bodyPr/>
          <a:lstStyle/>
          <a:p>
            <a:r>
              <a:rPr lang="en-US" sz="2400" u="sng" dirty="0"/>
              <a:t>Consolidate</a:t>
            </a:r>
            <a:r>
              <a:rPr lang="en-US" sz="2400" dirty="0"/>
              <a:t> popular capabilities from MODFLOW versions (2005, NWT, USG, LGR, …)</a:t>
            </a:r>
          </a:p>
          <a:p>
            <a:r>
              <a:rPr lang="en-US" sz="2400" u="sng" dirty="0"/>
              <a:t>Improve</a:t>
            </a:r>
            <a:r>
              <a:rPr lang="en-US" sz="2400" dirty="0"/>
              <a:t> solution technique</a:t>
            </a:r>
          </a:p>
          <a:p>
            <a:r>
              <a:rPr lang="en-US" sz="2400" u="sng" dirty="0"/>
              <a:t>Modernize</a:t>
            </a:r>
            <a:r>
              <a:rPr lang="en-US" sz="2400" dirty="0"/>
              <a:t> code and input structure</a:t>
            </a:r>
          </a:p>
          <a:p>
            <a:r>
              <a:rPr lang="en-US" sz="2400" dirty="0"/>
              <a:t>Support </a:t>
            </a:r>
            <a:r>
              <a:rPr lang="en-US" sz="2400" u="sng" dirty="0"/>
              <a:t>multi-model</a:t>
            </a:r>
            <a:r>
              <a:rPr lang="en-US" sz="2400" dirty="0"/>
              <a:t> simulations</a:t>
            </a:r>
          </a:p>
          <a:p>
            <a:r>
              <a:rPr lang="en-US" sz="2400" u="sng" dirty="0"/>
              <a:t>Extend</a:t>
            </a:r>
            <a:r>
              <a:rPr lang="en-US" sz="2400" dirty="0"/>
              <a:t> MODFLOW into a hydrologic simulator</a:t>
            </a:r>
          </a:p>
          <a:p>
            <a:r>
              <a:rPr lang="en-US" sz="2400" dirty="0"/>
              <a:t>New </a:t>
            </a:r>
            <a:r>
              <a:rPr lang="en-US" sz="2400" u="sng" dirty="0"/>
              <a:t>core</a:t>
            </a:r>
            <a:r>
              <a:rPr lang="en-US" sz="2400" dirty="0"/>
              <a:t> version</a:t>
            </a:r>
          </a:p>
        </p:txBody>
      </p:sp>
      <p:pic>
        <p:nvPicPr>
          <p:cNvPr id="5" name="Picture 4" descr="unnamed.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1213" y="4405828"/>
            <a:ext cx="1065483" cy="1381126"/>
          </a:xfrm>
          <a:prstGeom prst="rect">
            <a:avLst/>
          </a:prstGeom>
        </p:spPr>
      </p:pic>
      <p:pic>
        <p:nvPicPr>
          <p:cNvPr id="6" name="Picture 5" descr="unnamed.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11373" y="4399368"/>
            <a:ext cx="1057484" cy="139404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83534" y="4396915"/>
            <a:ext cx="1081009" cy="139895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9220" y="4413227"/>
            <a:ext cx="1055800" cy="1366329"/>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49696" y="4398941"/>
            <a:ext cx="1077577" cy="1394900"/>
          </a:xfrm>
          <a:prstGeom prst="rect">
            <a:avLst/>
          </a:prstGeom>
        </p:spPr>
      </p:pic>
      <p:sp>
        <p:nvSpPr>
          <p:cNvPr id="10" name="TextBox 9"/>
          <p:cNvSpPr txBox="1"/>
          <p:nvPr/>
        </p:nvSpPr>
        <p:spPr>
          <a:xfrm>
            <a:off x="914400" y="5729738"/>
            <a:ext cx="641121" cy="338554"/>
          </a:xfrm>
          <a:prstGeom prst="rect">
            <a:avLst/>
          </a:prstGeom>
          <a:noFill/>
        </p:spPr>
        <p:txBody>
          <a:bodyPr wrap="none" rtlCol="0">
            <a:spAutoFit/>
          </a:bodyPr>
          <a:lstStyle/>
          <a:p>
            <a:r>
              <a:rPr lang="en-US" sz="1600" dirty="0">
                <a:solidFill>
                  <a:srgbClr val="FFFF00"/>
                </a:solidFill>
              </a:rPr>
              <a:t>1984</a:t>
            </a:r>
          </a:p>
        </p:txBody>
      </p:sp>
      <p:sp>
        <p:nvSpPr>
          <p:cNvPr id="11" name="TextBox 10"/>
          <p:cNvSpPr txBox="1"/>
          <p:nvPr/>
        </p:nvSpPr>
        <p:spPr>
          <a:xfrm>
            <a:off x="2236740" y="5751289"/>
            <a:ext cx="641121" cy="338554"/>
          </a:xfrm>
          <a:prstGeom prst="rect">
            <a:avLst/>
          </a:prstGeom>
          <a:noFill/>
        </p:spPr>
        <p:txBody>
          <a:bodyPr wrap="none" rtlCol="0">
            <a:spAutoFit/>
          </a:bodyPr>
          <a:lstStyle/>
          <a:p>
            <a:r>
              <a:rPr lang="en-US" sz="1600" dirty="0">
                <a:solidFill>
                  <a:srgbClr val="FFFF00"/>
                </a:solidFill>
              </a:rPr>
              <a:t>1988</a:t>
            </a:r>
          </a:p>
        </p:txBody>
      </p:sp>
      <p:sp>
        <p:nvSpPr>
          <p:cNvPr id="12" name="TextBox 11"/>
          <p:cNvSpPr txBox="1"/>
          <p:nvPr/>
        </p:nvSpPr>
        <p:spPr>
          <a:xfrm>
            <a:off x="3505202" y="5757446"/>
            <a:ext cx="641121" cy="338554"/>
          </a:xfrm>
          <a:prstGeom prst="rect">
            <a:avLst/>
          </a:prstGeom>
          <a:noFill/>
        </p:spPr>
        <p:txBody>
          <a:bodyPr wrap="none" rtlCol="0">
            <a:spAutoFit/>
          </a:bodyPr>
          <a:lstStyle/>
          <a:p>
            <a:r>
              <a:rPr lang="en-US" sz="1600" dirty="0">
                <a:solidFill>
                  <a:srgbClr val="FFFF00"/>
                </a:solidFill>
              </a:rPr>
              <a:t>1996</a:t>
            </a:r>
          </a:p>
        </p:txBody>
      </p:sp>
      <p:sp>
        <p:nvSpPr>
          <p:cNvPr id="13" name="TextBox 12"/>
          <p:cNvSpPr txBox="1"/>
          <p:nvPr/>
        </p:nvSpPr>
        <p:spPr>
          <a:xfrm>
            <a:off x="4796753" y="5755906"/>
            <a:ext cx="641121" cy="338554"/>
          </a:xfrm>
          <a:prstGeom prst="rect">
            <a:avLst/>
          </a:prstGeom>
          <a:noFill/>
        </p:spPr>
        <p:txBody>
          <a:bodyPr wrap="none" rtlCol="0">
            <a:spAutoFit/>
          </a:bodyPr>
          <a:lstStyle/>
          <a:p>
            <a:r>
              <a:rPr lang="en-US" sz="1600" dirty="0">
                <a:solidFill>
                  <a:srgbClr val="FFFF00"/>
                </a:solidFill>
              </a:rPr>
              <a:t>2000</a:t>
            </a:r>
          </a:p>
        </p:txBody>
      </p:sp>
      <p:sp>
        <p:nvSpPr>
          <p:cNvPr id="14" name="TextBox 13"/>
          <p:cNvSpPr txBox="1"/>
          <p:nvPr/>
        </p:nvSpPr>
        <p:spPr>
          <a:xfrm>
            <a:off x="6049820" y="5746670"/>
            <a:ext cx="641121" cy="338554"/>
          </a:xfrm>
          <a:prstGeom prst="rect">
            <a:avLst/>
          </a:prstGeom>
          <a:noFill/>
        </p:spPr>
        <p:txBody>
          <a:bodyPr wrap="none" rtlCol="0">
            <a:spAutoFit/>
          </a:bodyPr>
          <a:lstStyle/>
          <a:p>
            <a:r>
              <a:rPr lang="en-US" sz="1600" dirty="0">
                <a:solidFill>
                  <a:srgbClr val="FFFF00"/>
                </a:solidFill>
              </a:rPr>
              <a:t>2005</a:t>
            </a:r>
          </a:p>
        </p:txBody>
      </p:sp>
      <p:sp>
        <p:nvSpPr>
          <p:cNvPr id="16" name="TextBox 15"/>
          <p:cNvSpPr txBox="1"/>
          <p:nvPr/>
        </p:nvSpPr>
        <p:spPr>
          <a:xfrm>
            <a:off x="7436079" y="5745130"/>
            <a:ext cx="641121" cy="338554"/>
          </a:xfrm>
          <a:prstGeom prst="rect">
            <a:avLst/>
          </a:prstGeom>
          <a:noFill/>
        </p:spPr>
        <p:txBody>
          <a:bodyPr wrap="none" rtlCol="0">
            <a:spAutoFit/>
          </a:bodyPr>
          <a:lstStyle/>
          <a:p>
            <a:r>
              <a:rPr lang="en-US" sz="1600" dirty="0">
                <a:solidFill>
                  <a:srgbClr val="FFFF00"/>
                </a:solidFill>
              </a:rPr>
              <a:t>2017</a:t>
            </a:r>
          </a:p>
        </p:txBody>
      </p:sp>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39000" y="4397392"/>
            <a:ext cx="1047657" cy="1356818"/>
          </a:xfrm>
          <a:prstGeom prst="rect">
            <a:avLst/>
          </a:prstGeom>
        </p:spPr>
      </p:pic>
    </p:spTree>
    <p:extLst>
      <p:ext uri="{BB962C8B-B14F-4D97-AF65-F5344CB8AC3E}">
        <p14:creationId xmlns:p14="http://schemas.microsoft.com/office/powerpoint/2010/main" val="2740595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a:t>
            </a:r>
          </a:p>
        </p:txBody>
      </p:sp>
      <p:sp>
        <p:nvSpPr>
          <p:cNvPr id="3" name="Content Placeholder 2"/>
          <p:cNvSpPr>
            <a:spLocks noGrp="1"/>
          </p:cNvSpPr>
          <p:nvPr>
            <p:ph idx="1"/>
          </p:nvPr>
        </p:nvSpPr>
        <p:spPr>
          <a:xfrm>
            <a:off x="381000" y="1295400"/>
            <a:ext cx="4267200" cy="4738437"/>
          </a:xfrm>
        </p:spPr>
        <p:txBody>
          <a:bodyPr/>
          <a:lstStyle/>
          <a:p>
            <a:r>
              <a:rPr lang="en-US" sz="2400" dirty="0"/>
              <a:t>Object oriented</a:t>
            </a:r>
          </a:p>
          <a:p>
            <a:pPr lvl="1"/>
            <a:r>
              <a:rPr lang="en-US" sz="2000" dirty="0"/>
              <a:t>Multiple models</a:t>
            </a:r>
          </a:p>
          <a:p>
            <a:pPr lvl="1"/>
            <a:r>
              <a:rPr lang="en-US" sz="2000" dirty="0"/>
              <a:t>Multiple packages</a:t>
            </a:r>
          </a:p>
          <a:p>
            <a:r>
              <a:rPr lang="en-US" sz="2400" dirty="0"/>
              <a:t>Control volume finite difference formulation</a:t>
            </a:r>
          </a:p>
          <a:p>
            <a:r>
              <a:rPr lang="en-US" sz="2400" dirty="0"/>
              <a:t>Regular grids or unstructured grids</a:t>
            </a:r>
          </a:p>
          <a:p>
            <a:r>
              <a:rPr lang="en-US" sz="2400" dirty="0"/>
              <a:t>Traditional or Newton Raphson formulation</a:t>
            </a:r>
          </a:p>
          <a:p>
            <a:r>
              <a:rPr lang="en-US" sz="2400" dirty="0"/>
              <a:t>New look and feel</a:t>
            </a:r>
          </a:p>
          <a:p>
            <a:r>
              <a:rPr lang="en-US" sz="2400" dirty="0"/>
              <a:t>Available now (6.0.4)</a:t>
            </a:r>
          </a:p>
        </p:txBody>
      </p:sp>
      <p:pic>
        <p:nvPicPr>
          <p:cNvPr id="6" name="Picture 5" descr="mf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228600"/>
            <a:ext cx="3905834" cy="3199306"/>
          </a:xfrm>
          <a:prstGeom prst="rect">
            <a:avLst/>
          </a:prstGeom>
        </p:spPr>
      </p:pic>
      <p:pic>
        <p:nvPicPr>
          <p:cNvPr id="5" name="Picture 4">
            <a:extLst>
              <a:ext uri="{FF2B5EF4-FFF2-40B4-BE49-F238E27FC236}">
                <a16:creationId xmlns:a16="http://schemas.microsoft.com/office/drawing/2014/main" id="{38F09AEF-C6B5-C94D-8654-0815C50B382A}"/>
              </a:ext>
            </a:extLst>
          </p:cNvPr>
          <p:cNvPicPr>
            <a:picLocks noChangeAspect="1"/>
          </p:cNvPicPr>
          <p:nvPr/>
        </p:nvPicPr>
        <p:blipFill>
          <a:blip r:embed="rId4"/>
          <a:stretch>
            <a:fillRect/>
          </a:stretch>
        </p:blipFill>
        <p:spPr>
          <a:xfrm>
            <a:off x="5132400" y="3832945"/>
            <a:ext cx="3116834" cy="2644055"/>
          </a:xfrm>
          <a:prstGeom prst="rect">
            <a:avLst/>
          </a:prstGeom>
        </p:spPr>
      </p:pic>
    </p:spTree>
    <p:extLst>
      <p:ext uri="{BB962C8B-B14F-4D97-AF65-F5344CB8AC3E}">
        <p14:creationId xmlns:p14="http://schemas.microsoft.com/office/powerpoint/2010/main" val="65214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Publications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4400" y="1143000"/>
            <a:ext cx="2041586" cy="264405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6600" y="1143000"/>
            <a:ext cx="2040430" cy="264405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8800" y="1165945"/>
            <a:ext cx="2042070" cy="2644055"/>
          </a:xfrm>
          <a:prstGeom prst="rect">
            <a:avLst/>
          </a:prstGeom>
        </p:spPr>
      </p:pic>
      <p:sp>
        <p:nvSpPr>
          <p:cNvPr id="11" name="TextBox 10"/>
          <p:cNvSpPr txBox="1"/>
          <p:nvPr/>
        </p:nvSpPr>
        <p:spPr>
          <a:xfrm>
            <a:off x="990600" y="3810000"/>
            <a:ext cx="6857999" cy="2062103"/>
          </a:xfrm>
          <a:prstGeom prst="rect">
            <a:avLst/>
          </a:prstGeom>
          <a:noFill/>
        </p:spPr>
        <p:txBody>
          <a:bodyPr wrap="square" rtlCol="0">
            <a:spAutoFit/>
          </a:bodyPr>
          <a:lstStyle/>
          <a:p>
            <a:pPr marL="171450" indent="-171450">
              <a:spcAft>
                <a:spcPts val="1200"/>
              </a:spcAft>
              <a:buFont typeface="Arial"/>
              <a:buChar char="•"/>
            </a:pPr>
            <a:r>
              <a:rPr lang="en-US" sz="1200" dirty="0">
                <a:solidFill>
                  <a:schemeClr val="accent3"/>
                </a:solidFill>
              </a:rPr>
              <a:t>Hughes, J.D., Langevin, C.D., and Banta, E.R., 2017, Documentation for the MODFLOW 6 framework: U.S. Geological Survey Techniques and Methods, book 6, chap. A57, 40 p., https://</a:t>
            </a:r>
            <a:r>
              <a:rPr lang="en-US" sz="1200" dirty="0" err="1">
                <a:solidFill>
                  <a:schemeClr val="accent3"/>
                </a:solidFill>
              </a:rPr>
              <a:t>doi.org</a:t>
            </a:r>
            <a:r>
              <a:rPr lang="en-US" sz="1200" dirty="0">
                <a:solidFill>
                  <a:schemeClr val="accent3"/>
                </a:solidFill>
              </a:rPr>
              <a:t>/10.3133/tm6A57.</a:t>
            </a:r>
          </a:p>
          <a:p>
            <a:pPr marL="171450" indent="-171450">
              <a:spcAft>
                <a:spcPts val="1200"/>
              </a:spcAft>
              <a:buFont typeface="Arial"/>
              <a:buChar char="•"/>
            </a:pPr>
            <a:r>
              <a:rPr lang="en-US" sz="1200" dirty="0">
                <a:solidFill>
                  <a:schemeClr val="accent3"/>
                </a:solidFill>
              </a:rPr>
              <a:t>Langevin, C.D., Hughes, J.D., Banta, E.R., </a:t>
            </a:r>
            <a:r>
              <a:rPr lang="en-US" sz="1200" dirty="0" err="1">
                <a:solidFill>
                  <a:schemeClr val="accent3"/>
                </a:solidFill>
              </a:rPr>
              <a:t>Niswonger</a:t>
            </a:r>
            <a:r>
              <a:rPr lang="en-US" sz="1200" dirty="0">
                <a:solidFill>
                  <a:schemeClr val="accent3"/>
                </a:solidFill>
              </a:rPr>
              <a:t>, R.G., </a:t>
            </a:r>
            <a:r>
              <a:rPr lang="en-US" sz="1200" dirty="0" err="1">
                <a:solidFill>
                  <a:schemeClr val="accent3"/>
                </a:solidFill>
              </a:rPr>
              <a:t>Panday</a:t>
            </a:r>
            <a:r>
              <a:rPr lang="en-US" sz="1200" dirty="0">
                <a:solidFill>
                  <a:schemeClr val="accent3"/>
                </a:solidFill>
              </a:rPr>
              <a:t>, </a:t>
            </a:r>
            <a:r>
              <a:rPr lang="en-US" sz="1200" dirty="0" err="1">
                <a:solidFill>
                  <a:schemeClr val="accent3"/>
                </a:solidFill>
              </a:rPr>
              <a:t>Sorab</a:t>
            </a:r>
            <a:r>
              <a:rPr lang="en-US" sz="1200" dirty="0">
                <a:solidFill>
                  <a:schemeClr val="accent3"/>
                </a:solidFill>
              </a:rPr>
              <a:t>, and Provost, A.M., 2017, Documentation for the MODFLOW 6 Groundwater Flow Model: U.S. Geological Survey Techniques and Methods, book 6, chap. A55, 197 p., https://</a:t>
            </a:r>
            <a:r>
              <a:rPr lang="en-US" sz="1200" dirty="0" err="1">
                <a:solidFill>
                  <a:schemeClr val="accent3"/>
                </a:solidFill>
              </a:rPr>
              <a:t>doi.org</a:t>
            </a:r>
            <a:r>
              <a:rPr lang="en-US" sz="1200" dirty="0">
                <a:solidFill>
                  <a:schemeClr val="accent3"/>
                </a:solidFill>
              </a:rPr>
              <a:t>/10.3133/tm6A55.</a:t>
            </a:r>
          </a:p>
          <a:p>
            <a:pPr marL="171450" indent="-171450">
              <a:spcAft>
                <a:spcPts val="1200"/>
              </a:spcAft>
              <a:buFont typeface="Arial"/>
              <a:buChar char="•"/>
            </a:pPr>
            <a:r>
              <a:rPr lang="en-US" sz="1200" dirty="0">
                <a:solidFill>
                  <a:schemeClr val="accent3"/>
                </a:solidFill>
              </a:rPr>
              <a:t>Provost, A.M., Langevin, C.D., and Hughes, J.D., 2017, Documentation for the "XT3D" option in the Node Property Flow (NPF) Package of MODFLOW 6: U.S. Geological Survey Techniques and Methods, book 6, chap. A56, 40 p., https://</a:t>
            </a:r>
            <a:r>
              <a:rPr lang="en-US" sz="1200" dirty="0" err="1">
                <a:solidFill>
                  <a:schemeClr val="accent3"/>
                </a:solidFill>
              </a:rPr>
              <a:t>doi.org</a:t>
            </a:r>
            <a:r>
              <a:rPr lang="en-US" sz="1200" dirty="0">
                <a:solidFill>
                  <a:schemeClr val="accent3"/>
                </a:solidFill>
              </a:rPr>
              <a:t>/10.3133/tm6A56.</a:t>
            </a:r>
          </a:p>
        </p:txBody>
      </p:sp>
    </p:spTree>
    <p:extLst>
      <p:ext uri="{BB962C8B-B14F-4D97-AF65-F5344CB8AC3E}">
        <p14:creationId xmlns:p14="http://schemas.microsoft.com/office/powerpoint/2010/main" val="1212325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normAutofit/>
          </a:bodyPr>
          <a:lstStyle/>
          <a:p>
            <a:pPr algn="l"/>
            <a:r>
              <a:rPr lang="en-US" dirty="0"/>
              <a:t>USGS Support Software</a:t>
            </a:r>
          </a:p>
        </p:txBody>
      </p:sp>
      <p:sp>
        <p:nvSpPr>
          <p:cNvPr id="3" name="Content Placeholder 2"/>
          <p:cNvSpPr>
            <a:spLocks noGrp="1"/>
          </p:cNvSpPr>
          <p:nvPr>
            <p:ph idx="1"/>
          </p:nvPr>
        </p:nvSpPr>
        <p:spPr>
          <a:xfrm>
            <a:off x="457200" y="1295400"/>
            <a:ext cx="8229600" cy="3105979"/>
          </a:xfrm>
        </p:spPr>
        <p:txBody>
          <a:bodyPr/>
          <a:lstStyle/>
          <a:p>
            <a:r>
              <a:rPr lang="en-US" sz="2000" dirty="0"/>
              <a:t>MF5TO6</a:t>
            </a:r>
          </a:p>
          <a:p>
            <a:pPr lvl="1"/>
            <a:r>
              <a:rPr lang="en-US" sz="1800" dirty="0"/>
              <a:t>Included with MODFLOW 6</a:t>
            </a:r>
          </a:p>
          <a:p>
            <a:r>
              <a:rPr lang="en-US" sz="2000" dirty="0"/>
              <a:t>ZONEBUDGET</a:t>
            </a:r>
          </a:p>
          <a:p>
            <a:pPr lvl="1"/>
            <a:r>
              <a:rPr lang="en-US" sz="1800" dirty="0"/>
              <a:t>Included with MODFLOW 6</a:t>
            </a:r>
          </a:p>
          <a:p>
            <a:r>
              <a:rPr lang="en-US" sz="2000" dirty="0"/>
              <a:t>FLOPY for MODFLOW 6</a:t>
            </a:r>
          </a:p>
          <a:p>
            <a:pPr lvl="1"/>
            <a:r>
              <a:rPr lang="en-US" sz="1800" dirty="0"/>
              <a:t>Available now</a:t>
            </a:r>
          </a:p>
          <a:p>
            <a:r>
              <a:rPr lang="en-US" sz="2000" dirty="0"/>
              <a:t>MODPATH 7</a:t>
            </a:r>
          </a:p>
          <a:p>
            <a:pPr lvl="1"/>
            <a:r>
              <a:rPr lang="en-US" sz="1800" dirty="0"/>
              <a:t>Available for certain types of grids</a:t>
            </a:r>
          </a:p>
          <a:p>
            <a:r>
              <a:rPr lang="en-US" sz="2000" dirty="0"/>
              <a:t>MODELVIEWER</a:t>
            </a:r>
          </a:p>
          <a:p>
            <a:pPr lvl="1"/>
            <a:r>
              <a:rPr lang="en-US" sz="1800" dirty="0"/>
              <a:t>Beta available</a:t>
            </a:r>
          </a:p>
          <a:p>
            <a:r>
              <a:rPr lang="en-US" sz="2000" dirty="0"/>
              <a:t>MODELMUSE (Winston)</a:t>
            </a:r>
          </a:p>
          <a:p>
            <a:pPr lvl="1"/>
            <a:r>
              <a:rPr lang="en-US" sz="1600" dirty="0"/>
              <a:t>Beta version available</a:t>
            </a:r>
          </a:p>
        </p:txBody>
      </p:sp>
      <p:pic>
        <p:nvPicPr>
          <p:cNvPr id="4" name="Picture 3" descr="blocky.bmp"/>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0" y="76200"/>
            <a:ext cx="2216264" cy="182334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05400" y="4724400"/>
            <a:ext cx="3877949" cy="199817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77000" y="2057400"/>
            <a:ext cx="2495430" cy="2403686"/>
          </a:xfrm>
          <a:prstGeom prst="rect">
            <a:avLst/>
          </a:prstGeom>
        </p:spPr>
      </p:pic>
    </p:spTree>
    <p:extLst>
      <p:ext uri="{BB962C8B-B14F-4D97-AF65-F5344CB8AC3E}">
        <p14:creationId xmlns:p14="http://schemas.microsoft.com/office/powerpoint/2010/main" val="3684224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MODFLOW 6 FRAMEWORK</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882158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sp>
        <p:nvSpPr>
          <p:cNvPr id="20" name="Rounded Rectangle 19"/>
          <p:cNvSpPr/>
          <p:nvPr/>
        </p:nvSpPr>
        <p:spPr>
          <a:xfrm>
            <a:off x="577998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6858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6858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6858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6240752" y="1844552"/>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6508002" y="1577302"/>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5173952" y="2911352"/>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6858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6858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5968502" y="2116802"/>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5429002" y="2656302"/>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6858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5698752" y="2386552"/>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6858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6858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6858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4892552" y="3192752"/>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4625852" y="3459452"/>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4359152" y="3726152"/>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6199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background</a:t>
            </a:r>
          </a:p>
        </p:txBody>
      </p:sp>
      <p:sp>
        <p:nvSpPr>
          <p:cNvPr id="8" name="Text Placeholder 7"/>
          <p:cNvSpPr>
            <a:spLocks noGrp="1"/>
          </p:cNvSpPr>
          <p:nvPr>
            <p:ph type="body" idx="1"/>
          </p:nvPr>
        </p:nvSpPr>
        <p:spPr/>
        <p:txBody>
          <a:bodyPr/>
          <a:lstStyle/>
          <a:p>
            <a:endParaRPr lang="en-US"/>
          </a:p>
        </p:txBody>
      </p:sp>
      <p:pic>
        <p:nvPicPr>
          <p:cNvPr id="4" name="Picture 3" descr="tom_analog_1978">
            <a:extLst>
              <a:ext uri="{FF2B5EF4-FFF2-40B4-BE49-F238E27FC236}">
                <a16:creationId xmlns:a16="http://schemas.microsoft.com/office/drawing/2014/main" id="{96FA2937-B5A4-F043-B50D-C4EB4898B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224" y="457200"/>
            <a:ext cx="2863770" cy="2286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56933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Module</a:t>
            </a:r>
          </a:p>
        </p:txBody>
      </p:sp>
      <p:sp>
        <p:nvSpPr>
          <p:cNvPr id="3" name="Content Placeholder 2"/>
          <p:cNvSpPr>
            <a:spLocks noGrp="1"/>
          </p:cNvSpPr>
          <p:nvPr>
            <p:ph idx="1"/>
          </p:nvPr>
        </p:nvSpPr>
        <p:spPr/>
        <p:txBody>
          <a:bodyPr/>
          <a:lstStyle/>
          <a:p>
            <a:r>
              <a:rPr lang="en-US" dirty="0"/>
              <a:t>TDIS Package</a:t>
            </a:r>
          </a:p>
          <a:p>
            <a:pPr lvl="1"/>
            <a:r>
              <a:rPr lang="en-US" dirty="0"/>
              <a:t>Uses the MODFLOW concepts of stress periods, time steps</a:t>
            </a:r>
          </a:p>
          <a:p>
            <a:r>
              <a:rPr lang="en-US" dirty="0"/>
              <a:t>Alternative timing packages may be developed in the future</a:t>
            </a:r>
          </a:p>
        </p:txBody>
      </p:sp>
      <p:sp>
        <p:nvSpPr>
          <p:cNvPr id="4" name="TextBox 3">
            <a:extLst>
              <a:ext uri="{FF2B5EF4-FFF2-40B4-BE49-F238E27FC236}">
                <a16:creationId xmlns:a16="http://schemas.microsoft.com/office/drawing/2014/main" id="{131C50F5-8AD0-A844-9EBE-3E9C3FFF7666}"/>
              </a:ext>
            </a:extLst>
          </p:cNvPr>
          <p:cNvSpPr txBox="1"/>
          <p:nvPr/>
        </p:nvSpPr>
        <p:spPr>
          <a:xfrm>
            <a:off x="3019561" y="5304797"/>
            <a:ext cx="3339827" cy="400110"/>
          </a:xfrm>
          <a:prstGeom prst="rect">
            <a:avLst/>
          </a:prstGeom>
          <a:noFill/>
        </p:spPr>
        <p:txBody>
          <a:bodyPr wrap="none" rtlCol="0">
            <a:spAutoFit/>
          </a:bodyPr>
          <a:lstStyle/>
          <a:p>
            <a:r>
              <a:rPr lang="en-US" sz="2000" dirty="0">
                <a:solidFill>
                  <a:schemeClr val="bg1"/>
                </a:solidFill>
              </a:rPr>
              <a:t>Timing applies to all models</a:t>
            </a:r>
          </a:p>
        </p:txBody>
      </p:sp>
      <p:pic>
        <p:nvPicPr>
          <p:cNvPr id="5" name="Picture 4">
            <a:extLst>
              <a:ext uri="{FF2B5EF4-FFF2-40B4-BE49-F238E27FC236}">
                <a16:creationId xmlns:a16="http://schemas.microsoft.com/office/drawing/2014/main" id="{8B471F6A-76A5-D14D-97D7-E6DAC26A44C1}"/>
              </a:ext>
            </a:extLst>
          </p:cNvPr>
          <p:cNvPicPr>
            <a:picLocks noChangeAspect="1"/>
          </p:cNvPicPr>
          <p:nvPr/>
        </p:nvPicPr>
        <p:blipFill>
          <a:blip r:embed="rId2"/>
          <a:stretch>
            <a:fillRect/>
          </a:stretch>
        </p:blipFill>
        <p:spPr>
          <a:xfrm>
            <a:off x="2971800" y="4191000"/>
            <a:ext cx="3473177" cy="1097295"/>
          </a:xfrm>
          <a:prstGeom prst="rect">
            <a:avLst/>
          </a:prstGeom>
        </p:spPr>
      </p:pic>
    </p:spTree>
    <p:extLst>
      <p:ext uri="{BB962C8B-B14F-4D97-AF65-F5344CB8AC3E}">
        <p14:creationId xmlns:p14="http://schemas.microsoft.com/office/powerpoint/2010/main" val="170633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Used to solve one or more models and exchanges</a:t>
            </a:r>
          </a:p>
          <a:p>
            <a:r>
              <a:rPr lang="en-US" dirty="0"/>
              <a:t>The only solution available now is the Iterative Model Solution, or IMS</a:t>
            </a:r>
          </a:p>
          <a:p>
            <a:pPr lvl="1"/>
            <a:r>
              <a:rPr lang="en-US" dirty="0"/>
              <a:t>Unstructured and asymmetric</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2057400" y="5149850"/>
            <a:ext cx="5473700" cy="1435100"/>
          </a:xfrm>
          <a:prstGeom prst="rect">
            <a:avLst/>
          </a:prstGeom>
          <a:solidFill>
            <a:schemeClr val="bg1"/>
          </a:solidFill>
        </p:spPr>
      </p:pic>
    </p:spTree>
    <p:extLst>
      <p:ext uri="{BB962C8B-B14F-4D97-AF65-F5344CB8AC3E}">
        <p14:creationId xmlns:p14="http://schemas.microsoft.com/office/powerpoint/2010/main" val="2745224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Multi-Model Simulation</a:t>
            </a:r>
          </a:p>
        </p:txBody>
      </p:sp>
      <p:sp>
        <p:nvSpPr>
          <p:cNvPr id="2" name="Content Placeholder 1"/>
          <p:cNvSpPr>
            <a:spLocks noGrp="1"/>
          </p:cNvSpPr>
          <p:nvPr>
            <p:ph idx="1"/>
          </p:nvPr>
        </p:nvSpPr>
        <p:spPr/>
        <p:txBody>
          <a:bodyPr/>
          <a:lstStyle/>
          <a:p>
            <a:r>
              <a:rPr lang="en-US" dirty="0"/>
              <a:t>MODFLOW 6 foundation allows models to be tightly coupled at the matrix level</a:t>
            </a:r>
          </a:p>
          <a:p>
            <a:r>
              <a:rPr lang="en-US" dirty="0"/>
              <a:t>Allows local grid refinement (LGR), and other model coupling strategies</a:t>
            </a:r>
          </a:p>
        </p:txBody>
      </p:sp>
      <p:pic>
        <p:nvPicPr>
          <p:cNvPr id="18" name="Picture 3" descr="Z:\Users\langevin\langevin\conferences\2014_AGU\poster\lgrgrid_paraview.pn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2819400" y="3657600"/>
            <a:ext cx="4596300" cy="2459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61166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19197"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270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19197"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Freeform 1"/>
          <p:cNvSpPr/>
          <p:nvPr/>
        </p:nvSpPr>
        <p:spPr>
          <a:xfrm>
            <a:off x="5262672" y="3675731"/>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7" name="Freeform 26"/>
          <p:cNvSpPr/>
          <p:nvPr/>
        </p:nvSpPr>
        <p:spPr>
          <a:xfrm>
            <a:off x="5029200"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8" name="Freeform 27"/>
          <p:cNvSpPr/>
          <p:nvPr/>
        </p:nvSpPr>
        <p:spPr>
          <a:xfrm>
            <a:off x="6757405" y="3271090"/>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342467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pic>
        <p:nvPicPr>
          <p:cNvPr id="30" name="Picture 2" descr="D:\users\langevin\ModelDevelopment\mfusg\presentations\2013_MODFLOW_Langevin\test_grids\structured\pp_lgr03.t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83694" y="3510"/>
            <a:ext cx="2960306" cy="1419425"/>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962400" y="2209800"/>
            <a:ext cx="4419600" cy="4339649"/>
          </a:xfrm>
          <a:prstGeom prst="rect">
            <a:avLst/>
          </a:prstGeom>
          <a:gradFill flip="none" rotWithShape="1">
            <a:gsLst>
              <a:gs pos="0">
                <a:schemeClr val="bg1">
                  <a:lumMod val="65000"/>
                </a:schemeClr>
              </a:gs>
              <a:gs pos="100000">
                <a:srgbClr val="FFFFFF"/>
              </a:gs>
            </a:gsLst>
            <a:lin ang="16200000" scaled="0"/>
            <a:tileRect/>
          </a:gradFill>
        </p:spPr>
        <p:txBody>
          <a:bodyPr wrap="square" rtlCol="0">
            <a:spAutoFit/>
          </a:bodyPr>
          <a:lstStyle/>
          <a:p>
            <a:r>
              <a:rPr lang="en-US" sz="1200" dirty="0">
                <a:latin typeface="Courier New"/>
                <a:cs typeface="Courier New"/>
              </a:rPr>
              <a:t>BEGIN OPTIONS</a:t>
            </a:r>
          </a:p>
          <a:p>
            <a:r>
              <a:rPr lang="en-US" sz="1200" dirty="0">
                <a:latin typeface="Courier New"/>
                <a:cs typeface="Courier New"/>
              </a:rPr>
              <a:t>END OPTIONS</a:t>
            </a:r>
          </a:p>
          <a:p>
            <a:endParaRPr lang="en-US" sz="1200" dirty="0">
              <a:latin typeface="Courier New"/>
              <a:cs typeface="Courier New"/>
            </a:endParaRPr>
          </a:p>
          <a:p>
            <a:r>
              <a:rPr lang="en-US" sz="1200" dirty="0">
                <a:latin typeface="Courier New"/>
                <a:cs typeface="Courier New"/>
              </a:rPr>
              <a:t>BEGIN TIMING</a:t>
            </a:r>
          </a:p>
          <a:p>
            <a:r>
              <a:rPr lang="en-US" sz="1200" dirty="0">
                <a:latin typeface="Courier New"/>
                <a:cs typeface="Courier New"/>
              </a:rPr>
              <a:t>  TDIS6  </a:t>
            </a:r>
            <a:r>
              <a:rPr lang="en-US" sz="1200" dirty="0" err="1">
                <a:latin typeface="Courier New"/>
                <a:cs typeface="Courier New"/>
              </a:rPr>
              <a:t>mysim.tdis</a:t>
            </a:r>
            <a:endParaRPr lang="en-US" sz="1200" dirty="0">
              <a:latin typeface="Courier New"/>
              <a:cs typeface="Courier New"/>
            </a:endParaRPr>
          </a:p>
          <a:p>
            <a:r>
              <a:rPr lang="en-US" sz="1200" dirty="0">
                <a:latin typeface="Courier New"/>
                <a:cs typeface="Courier New"/>
              </a:rPr>
              <a:t>END TIMING</a:t>
            </a:r>
          </a:p>
          <a:p>
            <a:endParaRPr lang="en-US" sz="1200" dirty="0">
              <a:latin typeface="Courier New"/>
              <a:cs typeface="Courier New"/>
            </a:endParaRPr>
          </a:p>
          <a:p>
            <a:r>
              <a:rPr lang="en-US" sz="1200" dirty="0">
                <a:latin typeface="Courier New"/>
                <a:cs typeface="Courier New"/>
              </a:rPr>
              <a:t>BEGIN MODELS</a:t>
            </a:r>
          </a:p>
          <a:p>
            <a:r>
              <a:rPr lang="en-US" sz="1200" dirty="0">
                <a:latin typeface="Courier New"/>
                <a:cs typeface="Courier New"/>
              </a:rPr>
              <a:t>  GWF6  </a:t>
            </a:r>
            <a:r>
              <a:rPr lang="en-US" sz="1200" dirty="0" err="1">
                <a:latin typeface="Courier New"/>
                <a:cs typeface="Courier New"/>
              </a:rPr>
              <a:t>parent.nam</a:t>
            </a:r>
            <a:r>
              <a:rPr lang="en-US" sz="1200" dirty="0">
                <a:latin typeface="Courier New"/>
                <a:cs typeface="Courier New"/>
              </a:rPr>
              <a:t>   PARENT</a:t>
            </a:r>
          </a:p>
          <a:p>
            <a:r>
              <a:rPr lang="en-US" sz="1200" dirty="0">
                <a:latin typeface="Courier New"/>
                <a:cs typeface="Courier New"/>
              </a:rPr>
              <a:t>  GWF6      c1.nam       C1</a:t>
            </a:r>
          </a:p>
          <a:p>
            <a:r>
              <a:rPr lang="en-US" sz="1200" dirty="0">
                <a:latin typeface="Courier New"/>
                <a:cs typeface="Courier New"/>
              </a:rPr>
              <a:t>  GWF6      c2.nam       C2</a:t>
            </a:r>
          </a:p>
          <a:p>
            <a:r>
              <a:rPr lang="en-US" sz="1200" dirty="0">
                <a:latin typeface="Courier New"/>
                <a:cs typeface="Courier New"/>
              </a:rPr>
              <a:t>  GWF6      </a:t>
            </a:r>
            <a:r>
              <a:rPr lang="en-US" sz="1200" dirty="0" err="1">
                <a:latin typeface="Courier New"/>
                <a:cs typeface="Courier New"/>
              </a:rPr>
              <a:t>gc.nam</a:t>
            </a:r>
            <a:r>
              <a:rPr lang="en-US" sz="1200" dirty="0">
                <a:latin typeface="Courier New"/>
                <a:cs typeface="Courier New"/>
              </a:rPr>
              <a:t>       GC</a:t>
            </a:r>
          </a:p>
          <a:p>
            <a:r>
              <a:rPr lang="en-US" sz="1200" dirty="0">
                <a:latin typeface="Courier New"/>
                <a:cs typeface="Courier New"/>
              </a:rPr>
              <a:t>END MODELS</a:t>
            </a:r>
          </a:p>
          <a:p>
            <a:endParaRPr lang="en-US" sz="1200" dirty="0">
              <a:latin typeface="Courier New"/>
              <a:cs typeface="Courier New"/>
            </a:endParaRPr>
          </a:p>
          <a:p>
            <a:r>
              <a:rPr lang="en-US" sz="1200" dirty="0">
                <a:latin typeface="Courier New"/>
                <a:cs typeface="Courier New"/>
              </a:rPr>
              <a:t>BEGIN EXCHANGES</a:t>
            </a:r>
          </a:p>
          <a:p>
            <a:r>
              <a:rPr lang="en-US" sz="1200" dirty="0">
                <a:latin typeface="Courier New"/>
                <a:cs typeface="Courier New"/>
              </a:rPr>
              <a:t>  GWF6-GWF6 parent-c1.exg  PARENT C1</a:t>
            </a:r>
          </a:p>
          <a:p>
            <a:r>
              <a:rPr lang="en-US" sz="1200" dirty="0">
                <a:latin typeface="Courier New"/>
                <a:cs typeface="Courier New"/>
              </a:rPr>
              <a:t>  GWF6-GWF6 parent-c2.exg  PARENT C2</a:t>
            </a:r>
          </a:p>
          <a:p>
            <a:r>
              <a:rPr lang="en-US" sz="1200" dirty="0">
                <a:latin typeface="Courier New"/>
                <a:cs typeface="Courier New"/>
              </a:rPr>
              <a:t>  GWF6-GWF6     c1-gc.exg      C1 GC</a:t>
            </a:r>
          </a:p>
          <a:p>
            <a:r>
              <a:rPr lang="en-US" sz="1200" dirty="0">
                <a:latin typeface="Courier New"/>
                <a:cs typeface="Courier New"/>
              </a:rPr>
              <a:t>END EXCHANGES</a:t>
            </a:r>
          </a:p>
          <a:p>
            <a:endParaRPr lang="en-US" sz="1200" dirty="0">
              <a:latin typeface="Courier New"/>
              <a:cs typeface="Courier New"/>
            </a:endParaRPr>
          </a:p>
          <a:p>
            <a:r>
              <a:rPr lang="en-US" sz="1200" dirty="0">
                <a:latin typeface="Courier New"/>
                <a:cs typeface="Courier New"/>
              </a:rPr>
              <a:t>BEGIN SOLUTIONGROUP 1</a:t>
            </a:r>
          </a:p>
          <a:p>
            <a:r>
              <a:rPr lang="en-US" sz="1200" dirty="0">
                <a:latin typeface="Courier New"/>
                <a:cs typeface="Courier New"/>
              </a:rPr>
              <a:t>  IMS6  </a:t>
            </a:r>
            <a:r>
              <a:rPr lang="en-US" sz="1200" dirty="0" err="1">
                <a:latin typeface="Courier New"/>
                <a:cs typeface="Courier New"/>
              </a:rPr>
              <a:t>mysolver.ims</a:t>
            </a:r>
            <a:r>
              <a:rPr lang="en-US" sz="1200" dirty="0">
                <a:latin typeface="Courier New"/>
                <a:cs typeface="Courier New"/>
              </a:rPr>
              <a:t>  PARENT C1 C2 GC</a:t>
            </a:r>
          </a:p>
          <a:p>
            <a:r>
              <a:rPr lang="en-US" sz="1200" dirty="0">
                <a:latin typeface="Courier New"/>
                <a:cs typeface="Courier New"/>
              </a:rPr>
              <a:t>END SOLUTIONGROUP</a:t>
            </a:r>
          </a:p>
        </p:txBody>
      </p:sp>
      <p:sp>
        <p:nvSpPr>
          <p:cNvPr id="31" name="TextBox 30"/>
          <p:cNvSpPr txBox="1"/>
          <p:nvPr/>
        </p:nvSpPr>
        <p:spPr>
          <a:xfrm>
            <a:off x="4921693" y="1809690"/>
            <a:ext cx="2622107" cy="400110"/>
          </a:xfrm>
          <a:prstGeom prst="rect">
            <a:avLst/>
          </a:prstGeom>
          <a:noFill/>
        </p:spPr>
        <p:txBody>
          <a:bodyPr wrap="none" rtlCol="0">
            <a:spAutoFit/>
          </a:bodyPr>
          <a:lstStyle/>
          <a:p>
            <a:r>
              <a:rPr lang="en-US" sz="2000" dirty="0">
                <a:solidFill>
                  <a:schemeClr val="bg1"/>
                </a:solidFill>
              </a:rPr>
              <a:t>Simulation Name File</a:t>
            </a:r>
          </a:p>
        </p:txBody>
      </p:sp>
    </p:spTree>
    <p:extLst>
      <p:ext uri="{BB962C8B-B14F-4D97-AF65-F5344CB8AC3E}">
        <p14:creationId xmlns:p14="http://schemas.microsoft.com/office/powerpoint/2010/main" val="2072483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Matrix-Level Coupling</a:t>
            </a:r>
          </a:p>
        </p:txBody>
      </p:sp>
      <p:pic>
        <p:nvPicPr>
          <p:cNvPr id="30" name="Picture 2" descr="D:\users\langevin\ModelDevelopment\mfusg\presentations\2013_MODFLOW_Langevin\test_grids\structured\pp_lgr03.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83694" y="3510"/>
            <a:ext cx="2960306" cy="1419425"/>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899384"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267264" y="1992680"/>
            <a:ext cx="2977800" cy="228644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7" idx="0"/>
            <a:endCxn id="18" idx="3"/>
          </p:cNvCxnSpPr>
          <p:nvPr/>
        </p:nvCxnSpPr>
        <p:spPr bwMode="auto">
          <a:xfrm flipH="1" flipV="1">
            <a:off x="3324968" y="2466801"/>
            <a:ext cx="1209736" cy="1982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a:stCxn id="17" idx="0"/>
            <a:endCxn id="23" idx="3"/>
          </p:cNvCxnSpPr>
          <p:nvPr/>
        </p:nvCxnSpPr>
        <p:spPr bwMode="auto">
          <a:xfrm flipH="1" flipV="1">
            <a:off x="3328039" y="3006301"/>
            <a:ext cx="1206665" cy="1442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a:stCxn id="17" idx="0"/>
            <a:endCxn id="32" idx="3"/>
          </p:cNvCxnSpPr>
          <p:nvPr/>
        </p:nvCxnSpPr>
        <p:spPr bwMode="auto">
          <a:xfrm flipH="1" flipV="1">
            <a:off x="3328039" y="3545801"/>
            <a:ext cx="1206665" cy="903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a:stCxn id="17" idx="0"/>
            <a:endCxn id="24" idx="3"/>
          </p:cNvCxnSpPr>
          <p:nvPr/>
        </p:nvCxnSpPr>
        <p:spPr bwMode="auto">
          <a:xfrm flipH="1" flipV="1">
            <a:off x="3328039" y="4085301"/>
            <a:ext cx="1206665" cy="363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p:cNvCxnSpPr>
            <a:stCxn id="17" idx="2"/>
            <a:endCxn id="34" idx="3"/>
          </p:cNvCxnSpPr>
          <p:nvPr/>
        </p:nvCxnSpPr>
        <p:spPr bwMode="auto">
          <a:xfrm flipH="1">
            <a:off x="3328039" y="4800600"/>
            <a:ext cx="1206665" cy="3576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Straight Connector 42"/>
          <p:cNvCxnSpPr>
            <a:stCxn id="17" idx="2"/>
            <a:endCxn id="35" idx="3"/>
          </p:cNvCxnSpPr>
          <p:nvPr/>
        </p:nvCxnSpPr>
        <p:spPr bwMode="auto">
          <a:xfrm flipH="1">
            <a:off x="3328039" y="4800600"/>
            <a:ext cx="1206665" cy="8910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Connector 43"/>
          <p:cNvCxnSpPr>
            <a:stCxn id="17" idx="2"/>
            <a:endCxn id="38" idx="3"/>
          </p:cNvCxnSpPr>
          <p:nvPr/>
        </p:nvCxnSpPr>
        <p:spPr bwMode="auto">
          <a:xfrm flipH="1">
            <a:off x="3328039" y="4800600"/>
            <a:ext cx="1206665" cy="14244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45" name="Picture 44"/>
          <p:cNvPicPr>
            <a:picLocks noChangeAspect="1"/>
          </p:cNvPicPr>
          <p:nvPr/>
        </p:nvPicPr>
        <p:blipFill>
          <a:blip r:embed="rId4"/>
          <a:stretch>
            <a:fillRect/>
          </a:stretch>
        </p:blipFill>
        <p:spPr>
          <a:xfrm>
            <a:off x="5638800" y="2514600"/>
            <a:ext cx="2976419" cy="3257657"/>
          </a:xfrm>
          <a:prstGeom prst="rect">
            <a:avLst/>
          </a:prstGeom>
        </p:spPr>
      </p:pic>
    </p:spTree>
    <p:extLst>
      <p:ext uri="{BB962C8B-B14F-4D97-AF65-F5344CB8AC3E}">
        <p14:creationId xmlns:p14="http://schemas.microsoft.com/office/powerpoint/2010/main" val="492664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Groundwater flow (</a:t>
            </a:r>
            <a:r>
              <a:rPr lang="en-US" dirty="0" err="1"/>
              <a:t>gwf</a:t>
            </a:r>
            <a:r>
              <a:rPr lang="en-US" dirty="0"/>
              <a:t>) model</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619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9689-E116-7448-A55F-42A4440B726C}"/>
              </a:ext>
            </a:extLst>
          </p:cNvPr>
          <p:cNvSpPr>
            <a:spLocks noGrp="1"/>
          </p:cNvSpPr>
          <p:nvPr>
            <p:ph type="title"/>
          </p:nvPr>
        </p:nvSpPr>
        <p:spPr/>
        <p:txBody>
          <a:bodyPr/>
          <a:lstStyle/>
          <a:p>
            <a:r>
              <a:rPr lang="en-US" dirty="0"/>
              <a:t>GWF Model Highlights</a:t>
            </a:r>
          </a:p>
        </p:txBody>
      </p:sp>
      <p:sp>
        <p:nvSpPr>
          <p:cNvPr id="3" name="Content Placeholder 2">
            <a:extLst>
              <a:ext uri="{FF2B5EF4-FFF2-40B4-BE49-F238E27FC236}">
                <a16:creationId xmlns:a16="http://schemas.microsoft.com/office/drawing/2014/main" id="{CB3F0B4D-4EDE-B844-8AB0-3E90FC35CDDB}"/>
              </a:ext>
            </a:extLst>
          </p:cNvPr>
          <p:cNvSpPr>
            <a:spLocks noGrp="1"/>
          </p:cNvSpPr>
          <p:nvPr>
            <p:ph idx="1"/>
          </p:nvPr>
        </p:nvSpPr>
        <p:spPr/>
        <p:txBody>
          <a:bodyPr/>
          <a:lstStyle/>
          <a:p>
            <a:r>
              <a:rPr lang="en-US" dirty="0"/>
              <a:t>Generalized control-volume finite-difference formulation</a:t>
            </a:r>
          </a:p>
          <a:p>
            <a:pPr lvl="1"/>
            <a:r>
              <a:rPr lang="en-US" dirty="0"/>
              <a:t>Regular MODFLOW grids</a:t>
            </a:r>
          </a:p>
          <a:p>
            <a:pPr lvl="1"/>
            <a:r>
              <a:rPr lang="en-US" dirty="0"/>
              <a:t>Unstructured grids</a:t>
            </a:r>
          </a:p>
          <a:p>
            <a:r>
              <a:rPr lang="en-US" dirty="0"/>
              <a:t>IDOMAIN capability</a:t>
            </a:r>
          </a:p>
          <a:p>
            <a:r>
              <a:rPr lang="en-US" dirty="0"/>
              <a:t>Full 3D anisotropy</a:t>
            </a:r>
          </a:p>
          <a:p>
            <a:r>
              <a:rPr lang="en-US" dirty="0"/>
              <a:t>Multiple stress package ”instances”</a:t>
            </a:r>
          </a:p>
          <a:p>
            <a:r>
              <a:rPr lang="en-US" dirty="0"/>
              <a:t>Water Mover</a:t>
            </a:r>
          </a:p>
          <a:p>
            <a:r>
              <a:rPr lang="en-US" dirty="0"/>
              <a:t>New input structure</a:t>
            </a:r>
          </a:p>
        </p:txBody>
      </p:sp>
    </p:spTree>
    <p:extLst>
      <p:ext uri="{BB962C8B-B14F-4D97-AF65-F5344CB8AC3E}">
        <p14:creationId xmlns:p14="http://schemas.microsoft.com/office/powerpoint/2010/main" val="1248634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38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Finite-Difference Equation</a:t>
            </a:r>
          </a:p>
        </p:txBody>
      </p:sp>
      <p:sp>
        <p:nvSpPr>
          <p:cNvPr id="4" name="Rectangle 14"/>
          <p:cNvSpPr>
            <a:spLocks noChangeArrowheads="1"/>
          </p:cNvSpPr>
          <p:nvPr/>
        </p:nvSpPr>
        <p:spPr bwMode="auto">
          <a:xfrm>
            <a:off x="0" y="35480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5" name="Rectangle 21"/>
          <p:cNvSpPr>
            <a:spLocks noChangeArrowheads="1"/>
          </p:cNvSpPr>
          <p:nvPr/>
        </p:nvSpPr>
        <p:spPr bwMode="auto">
          <a:xfrm>
            <a:off x="0" y="28622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7" name="Rectangle 24"/>
          <p:cNvSpPr>
            <a:spLocks noChangeArrowheads="1"/>
          </p:cNvSpPr>
          <p:nvPr/>
        </p:nvSpPr>
        <p:spPr bwMode="auto">
          <a:xfrm>
            <a:off x="0" y="35480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9" name="Object 26"/>
          <p:cNvGraphicFramePr>
            <a:graphicFrameLocks noChangeAspect="1"/>
          </p:cNvGraphicFramePr>
          <p:nvPr/>
        </p:nvGraphicFramePr>
        <p:xfrm>
          <a:off x="1600200" y="2133600"/>
          <a:ext cx="5486400" cy="381000"/>
        </p:xfrm>
        <a:graphic>
          <a:graphicData uri="http://schemas.openxmlformats.org/presentationml/2006/ole">
            <mc:AlternateContent xmlns:mc="http://schemas.openxmlformats.org/markup-compatibility/2006">
              <mc:Choice xmlns:v="urn:schemas-microsoft-com:vml" Requires="v">
                <p:oleObj spid="_x0000_s11660" name="Equation" r:id="rId3" imgW="3187700" imgH="228600" progId="Equation.3">
                  <p:embed/>
                </p:oleObj>
              </mc:Choice>
              <mc:Fallback>
                <p:oleObj name="Equation" r:id="rId3" imgW="3187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133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971800"/>
            <a:ext cx="5867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30"/>
          <p:cNvSpPr>
            <a:spLocks noChangeArrowheads="1"/>
          </p:cNvSpPr>
          <p:nvPr/>
        </p:nvSpPr>
        <p:spPr bwMode="auto">
          <a:xfrm>
            <a:off x="0" y="33147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12" name="Object 29"/>
          <p:cNvGraphicFramePr>
            <a:graphicFrameLocks noChangeAspect="1"/>
          </p:cNvGraphicFramePr>
          <p:nvPr/>
        </p:nvGraphicFramePr>
        <p:xfrm>
          <a:off x="1219200" y="3886200"/>
          <a:ext cx="5715000" cy="381000"/>
        </p:xfrm>
        <a:graphic>
          <a:graphicData uri="http://schemas.openxmlformats.org/presentationml/2006/ole">
            <mc:AlternateContent xmlns:mc="http://schemas.openxmlformats.org/markup-compatibility/2006">
              <mc:Choice xmlns:v="urn:schemas-microsoft-com:vml" Requires="v">
                <p:oleObj spid="_x0000_s11661" name="Equation" r:id="rId6" imgW="3416300" imgH="228600" progId="Equation.3">
                  <p:embed/>
                </p:oleObj>
              </mc:Choice>
              <mc:Fallback>
                <p:oleObj name="Equation" r:id="rId6" imgW="34163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3886200"/>
                        <a:ext cx="5715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nvGraphicFramePr>
        <p:xfrm>
          <a:off x="1295400" y="4648200"/>
          <a:ext cx="6248400" cy="762000"/>
        </p:xfrm>
        <a:graphic>
          <a:graphicData uri="http://schemas.openxmlformats.org/presentationml/2006/ole">
            <mc:AlternateContent xmlns:mc="http://schemas.openxmlformats.org/markup-compatibility/2006">
              <mc:Choice xmlns:v="urn:schemas-microsoft-com:vml" Requires="v">
                <p:oleObj spid="_x0000_s11662" name="Equation" r:id="rId8" imgW="3543300" imgH="444500" progId="Equation.3">
                  <p:embed/>
                </p:oleObj>
              </mc:Choice>
              <mc:Fallback>
                <p:oleObj name="Equation" r:id="rId8" imgW="3543300" imgH="444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4648200"/>
                        <a:ext cx="6248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9078D94C-ABB8-AE49-85B3-0DAA81AD0149}"/>
              </a:ext>
            </a:extLst>
          </p:cNvPr>
          <p:cNvPicPr>
            <a:picLocks noChangeAspect="1"/>
          </p:cNvPicPr>
          <p:nvPr/>
        </p:nvPicPr>
        <p:blipFill>
          <a:blip r:embed="rId10"/>
          <a:stretch>
            <a:fillRect/>
          </a:stretch>
        </p:blipFill>
        <p:spPr>
          <a:xfrm>
            <a:off x="6928184" y="0"/>
            <a:ext cx="2215816" cy="1844342"/>
          </a:xfrm>
          <a:prstGeom prst="rect">
            <a:avLst/>
          </a:prstGeom>
        </p:spPr>
      </p:pic>
    </p:spTree>
    <p:extLst>
      <p:ext uri="{BB962C8B-B14F-4D97-AF65-F5344CB8AC3E}">
        <p14:creationId xmlns:p14="http://schemas.microsoft.com/office/powerpoint/2010/main" val="2412798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History</a:t>
            </a:r>
          </a:p>
        </p:txBody>
      </p:sp>
      <p:sp>
        <p:nvSpPr>
          <p:cNvPr id="7" name="Content Placeholder 6"/>
          <p:cNvSpPr>
            <a:spLocks noGrp="1"/>
          </p:cNvSpPr>
          <p:nvPr>
            <p:ph sz="half" idx="1"/>
          </p:nvPr>
        </p:nvSpPr>
        <p:spPr/>
        <p:txBody>
          <a:bodyPr/>
          <a:lstStyle/>
          <a:p>
            <a:pPr>
              <a:defRPr/>
            </a:pPr>
            <a:r>
              <a:rPr lang="en-US" dirty="0"/>
              <a:t>1970’s proliferation of groundwater models led to numerous diverging codes within the USGS</a:t>
            </a:r>
          </a:p>
          <a:p>
            <a:pPr>
              <a:defRPr/>
            </a:pPr>
            <a:r>
              <a:rPr lang="en-US" dirty="0"/>
              <a:t>The best capabilities were combined to form MODFLOW</a:t>
            </a:r>
          </a:p>
        </p:txBody>
      </p:sp>
      <p:pic>
        <p:nvPicPr>
          <p:cNvPr id="19" name="Content Placeholder 18"/>
          <p:cNvPicPr>
            <a:picLocks noGrp="1" noChangeAspect="1"/>
          </p:cNvPicPr>
          <p:nvPr>
            <p:ph sz="half" idx="2"/>
          </p:nvPr>
        </p:nvPicPr>
        <p:blipFill>
          <a:blip r:embed="rId2"/>
          <a:srcRect l="-8689" r="-8689"/>
          <a:stretch>
            <a:fillRect/>
          </a:stretch>
        </p:blipFill>
        <p:spPr/>
      </p:pic>
    </p:spTree>
    <p:extLst>
      <p:ext uri="{BB962C8B-B14F-4D97-AF65-F5344CB8AC3E}">
        <p14:creationId xmlns:p14="http://schemas.microsoft.com/office/powerpoint/2010/main" val="2473951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793488" y="2830000"/>
            <a:ext cx="7557025" cy="1189532"/>
          </a:xfrm>
          <a:prstGeom prst="rect">
            <a:avLst/>
          </a:prstGeom>
        </p:spPr>
      </p:pic>
    </p:spTree>
    <p:extLst>
      <p:ext uri="{BB962C8B-B14F-4D97-AF65-F5344CB8AC3E}">
        <p14:creationId xmlns:p14="http://schemas.microsoft.com/office/powerpoint/2010/main" val="1363735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Rearranged for Solution</a:t>
            </a:r>
          </a:p>
        </p:txBody>
      </p:sp>
      <p:pic>
        <p:nvPicPr>
          <p:cNvPr id="4" name="Picture 3"/>
          <p:cNvPicPr>
            <a:picLocks noChangeAspect="1"/>
          </p:cNvPicPr>
          <p:nvPr/>
        </p:nvPicPr>
        <p:blipFill>
          <a:blip r:embed="rId2"/>
          <a:stretch>
            <a:fillRect/>
          </a:stretch>
        </p:blipFill>
        <p:spPr>
          <a:xfrm>
            <a:off x="685800" y="1905000"/>
            <a:ext cx="6870023" cy="1130727"/>
          </a:xfrm>
          <a:prstGeom prst="rect">
            <a:avLst/>
          </a:prstGeom>
        </p:spPr>
      </p:pic>
      <p:pic>
        <p:nvPicPr>
          <p:cNvPr id="5" name="Picture 4"/>
          <p:cNvPicPr>
            <a:picLocks noChangeAspect="1"/>
          </p:cNvPicPr>
          <p:nvPr/>
        </p:nvPicPr>
        <p:blipFill>
          <a:blip r:embed="rId3"/>
          <a:stretch>
            <a:fillRect/>
          </a:stretch>
        </p:blipFill>
        <p:spPr>
          <a:xfrm>
            <a:off x="5181600" y="3581400"/>
            <a:ext cx="2032382" cy="734711"/>
          </a:xfrm>
          <a:prstGeom prst="rect">
            <a:avLst/>
          </a:prstGeom>
        </p:spPr>
      </p:pic>
      <p:pic>
        <p:nvPicPr>
          <p:cNvPr id="6" name="Picture 5"/>
          <p:cNvPicPr>
            <a:picLocks noChangeAspect="1"/>
          </p:cNvPicPr>
          <p:nvPr/>
        </p:nvPicPr>
        <p:blipFill>
          <a:blip r:embed="rId4"/>
          <a:stretch>
            <a:fillRect/>
          </a:stretch>
        </p:blipFill>
        <p:spPr>
          <a:xfrm>
            <a:off x="3200400" y="4665547"/>
            <a:ext cx="4026596" cy="973253"/>
          </a:xfrm>
          <a:prstGeom prst="rect">
            <a:avLst/>
          </a:prstGeom>
        </p:spPr>
      </p:pic>
    </p:spTree>
    <p:extLst>
      <p:ext uri="{BB962C8B-B14F-4D97-AF65-F5344CB8AC3E}">
        <p14:creationId xmlns:p14="http://schemas.microsoft.com/office/powerpoint/2010/main" val="275637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9214-6F58-3940-97A6-47F899E1141A}"/>
              </a:ext>
            </a:extLst>
          </p:cNvPr>
          <p:cNvSpPr>
            <a:spLocks noGrp="1"/>
          </p:cNvSpPr>
          <p:nvPr>
            <p:ph type="title"/>
          </p:nvPr>
        </p:nvSpPr>
        <p:spPr/>
        <p:txBody>
          <a:bodyPr/>
          <a:lstStyle/>
          <a:p>
            <a:r>
              <a:rPr lang="en-US" dirty="0"/>
              <a:t>CVFD Accuracy Considerations</a:t>
            </a:r>
          </a:p>
        </p:txBody>
      </p:sp>
      <p:sp>
        <p:nvSpPr>
          <p:cNvPr id="3" name="Rectangle 2">
            <a:extLst>
              <a:ext uri="{FF2B5EF4-FFF2-40B4-BE49-F238E27FC236}">
                <a16:creationId xmlns:a16="http://schemas.microsoft.com/office/drawing/2014/main" id="{67193142-B27A-7146-B2EF-AE2D782F92A5}"/>
              </a:ext>
            </a:extLst>
          </p:cNvPr>
          <p:cNvSpPr/>
          <p:nvPr/>
        </p:nvSpPr>
        <p:spPr bwMode="auto">
          <a:xfrm>
            <a:off x="2039912" y="1463039"/>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4" name="Rectangle 3">
            <a:extLst>
              <a:ext uri="{FF2B5EF4-FFF2-40B4-BE49-F238E27FC236}">
                <a16:creationId xmlns:a16="http://schemas.microsoft.com/office/drawing/2014/main" id="{EA1A1F1F-C5D3-614C-9FBD-C2E5BE79F0FA}"/>
              </a:ext>
            </a:extLst>
          </p:cNvPr>
          <p:cNvSpPr/>
          <p:nvPr/>
        </p:nvSpPr>
        <p:spPr bwMode="auto">
          <a:xfrm>
            <a:off x="2954312" y="1463039"/>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5" name="Rectangle 4">
            <a:extLst>
              <a:ext uri="{FF2B5EF4-FFF2-40B4-BE49-F238E27FC236}">
                <a16:creationId xmlns:a16="http://schemas.microsoft.com/office/drawing/2014/main" id="{E8A58712-CD76-6840-9C81-D5747D6A433D}"/>
              </a:ext>
            </a:extLst>
          </p:cNvPr>
          <p:cNvSpPr/>
          <p:nvPr/>
        </p:nvSpPr>
        <p:spPr bwMode="auto">
          <a:xfrm>
            <a:off x="2039912" y="2301239"/>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6" name="Rectangle 5">
            <a:extLst>
              <a:ext uri="{FF2B5EF4-FFF2-40B4-BE49-F238E27FC236}">
                <a16:creationId xmlns:a16="http://schemas.microsoft.com/office/drawing/2014/main" id="{42F1DAEE-722A-3B4E-8B77-4B98D01F24BE}"/>
              </a:ext>
            </a:extLst>
          </p:cNvPr>
          <p:cNvSpPr/>
          <p:nvPr/>
        </p:nvSpPr>
        <p:spPr bwMode="auto">
          <a:xfrm>
            <a:off x="2954312" y="2301239"/>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7" name="Triangle 6">
            <a:extLst>
              <a:ext uri="{FF2B5EF4-FFF2-40B4-BE49-F238E27FC236}">
                <a16:creationId xmlns:a16="http://schemas.microsoft.com/office/drawing/2014/main" id="{4B3D74BA-5DA9-8A4E-995A-2CFD0956EC62}"/>
              </a:ext>
            </a:extLst>
          </p:cNvPr>
          <p:cNvSpPr/>
          <p:nvPr/>
        </p:nvSpPr>
        <p:spPr bwMode="auto">
          <a:xfrm>
            <a:off x="4191000" y="1600200"/>
            <a:ext cx="1219200" cy="1219200"/>
          </a:xfrm>
          <a:prstGeom prst="triangle">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Triangle 7">
            <a:extLst>
              <a:ext uri="{FF2B5EF4-FFF2-40B4-BE49-F238E27FC236}">
                <a16:creationId xmlns:a16="http://schemas.microsoft.com/office/drawing/2014/main" id="{AF59F48A-99C4-AD41-8240-67A9D8405518}"/>
              </a:ext>
            </a:extLst>
          </p:cNvPr>
          <p:cNvSpPr/>
          <p:nvPr/>
        </p:nvSpPr>
        <p:spPr bwMode="auto">
          <a:xfrm rot="18438688">
            <a:off x="4706912" y="1355445"/>
            <a:ext cx="1219200" cy="1219200"/>
          </a:xfrm>
          <a:prstGeom prst="triangle">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Rectangle 10">
            <a:extLst>
              <a:ext uri="{FF2B5EF4-FFF2-40B4-BE49-F238E27FC236}">
                <a16:creationId xmlns:a16="http://schemas.microsoft.com/office/drawing/2014/main" id="{7B238D02-1768-B143-9856-0B647C7055CC}"/>
              </a:ext>
            </a:extLst>
          </p:cNvPr>
          <p:cNvSpPr/>
          <p:nvPr/>
        </p:nvSpPr>
        <p:spPr bwMode="auto">
          <a:xfrm>
            <a:off x="2954312" y="4191000"/>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2" name="Rectangle 11">
            <a:extLst>
              <a:ext uri="{FF2B5EF4-FFF2-40B4-BE49-F238E27FC236}">
                <a16:creationId xmlns:a16="http://schemas.microsoft.com/office/drawing/2014/main" id="{4DEC1AC2-1F20-0E47-AC2E-42CD9C9F424B}"/>
              </a:ext>
            </a:extLst>
          </p:cNvPr>
          <p:cNvSpPr/>
          <p:nvPr/>
        </p:nvSpPr>
        <p:spPr bwMode="auto">
          <a:xfrm>
            <a:off x="3868712" y="4191000"/>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3" name="Rectangle 12">
            <a:extLst>
              <a:ext uri="{FF2B5EF4-FFF2-40B4-BE49-F238E27FC236}">
                <a16:creationId xmlns:a16="http://schemas.microsoft.com/office/drawing/2014/main" id="{63F37A45-0FC4-D443-A5A3-3AAC48E85B77}"/>
              </a:ext>
            </a:extLst>
          </p:cNvPr>
          <p:cNvSpPr/>
          <p:nvPr/>
        </p:nvSpPr>
        <p:spPr bwMode="auto">
          <a:xfrm>
            <a:off x="2954312" y="5029200"/>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4" name="Rectangle 13">
            <a:extLst>
              <a:ext uri="{FF2B5EF4-FFF2-40B4-BE49-F238E27FC236}">
                <a16:creationId xmlns:a16="http://schemas.microsoft.com/office/drawing/2014/main" id="{5A77A2E3-BB12-EF4B-9DB2-1BF3C0BA8015}"/>
              </a:ext>
            </a:extLst>
          </p:cNvPr>
          <p:cNvSpPr/>
          <p:nvPr/>
        </p:nvSpPr>
        <p:spPr bwMode="auto">
          <a:xfrm>
            <a:off x="3868712" y="5029200"/>
            <a:ext cx="914400" cy="8382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5" name="Rectangle 14">
            <a:extLst>
              <a:ext uri="{FF2B5EF4-FFF2-40B4-BE49-F238E27FC236}">
                <a16:creationId xmlns:a16="http://schemas.microsoft.com/office/drawing/2014/main" id="{738A711E-0527-C14F-9239-89F7BC395E47}"/>
              </a:ext>
            </a:extLst>
          </p:cNvPr>
          <p:cNvSpPr/>
          <p:nvPr/>
        </p:nvSpPr>
        <p:spPr bwMode="auto">
          <a:xfrm>
            <a:off x="3868712" y="4198034"/>
            <a:ext cx="457200" cy="419100"/>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6" name="Rectangle 15">
            <a:extLst>
              <a:ext uri="{FF2B5EF4-FFF2-40B4-BE49-F238E27FC236}">
                <a16:creationId xmlns:a16="http://schemas.microsoft.com/office/drawing/2014/main" id="{7DEFB399-8452-D646-B148-FEC899575487}"/>
              </a:ext>
            </a:extLst>
          </p:cNvPr>
          <p:cNvSpPr/>
          <p:nvPr/>
        </p:nvSpPr>
        <p:spPr bwMode="auto">
          <a:xfrm>
            <a:off x="4325912" y="4624168"/>
            <a:ext cx="457200" cy="412066"/>
          </a:xfrm>
          <a:prstGeom prst="rect">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8" name="Hexagon 17">
            <a:extLst>
              <a:ext uri="{FF2B5EF4-FFF2-40B4-BE49-F238E27FC236}">
                <a16:creationId xmlns:a16="http://schemas.microsoft.com/office/drawing/2014/main" id="{B2BCC743-5397-7A49-AD6F-9F72CAC114BE}"/>
              </a:ext>
            </a:extLst>
          </p:cNvPr>
          <p:cNvSpPr/>
          <p:nvPr/>
        </p:nvSpPr>
        <p:spPr bwMode="auto">
          <a:xfrm>
            <a:off x="6391681" y="1995414"/>
            <a:ext cx="1219200" cy="1077937"/>
          </a:xfrm>
          <a:prstGeom prst="hexagon">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9" name="Hexagon 18">
            <a:extLst>
              <a:ext uri="{FF2B5EF4-FFF2-40B4-BE49-F238E27FC236}">
                <a16:creationId xmlns:a16="http://schemas.microsoft.com/office/drawing/2014/main" id="{3CBC6FB3-96D2-EB49-844A-CC8DF4BEC1F4}"/>
              </a:ext>
            </a:extLst>
          </p:cNvPr>
          <p:cNvSpPr/>
          <p:nvPr/>
        </p:nvSpPr>
        <p:spPr bwMode="auto">
          <a:xfrm>
            <a:off x="7357757" y="1456445"/>
            <a:ext cx="1219200" cy="1077937"/>
          </a:xfrm>
          <a:prstGeom prst="hexagon">
            <a:avLst/>
          </a:prstGeom>
          <a:noFill/>
          <a:ln w="38100"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0" name="TextBox 19">
            <a:extLst>
              <a:ext uri="{FF2B5EF4-FFF2-40B4-BE49-F238E27FC236}">
                <a16:creationId xmlns:a16="http://schemas.microsoft.com/office/drawing/2014/main" id="{5379EE75-26FC-694C-879F-1D8F25B4771F}"/>
              </a:ext>
            </a:extLst>
          </p:cNvPr>
          <p:cNvSpPr txBox="1"/>
          <p:nvPr/>
        </p:nvSpPr>
        <p:spPr>
          <a:xfrm>
            <a:off x="265622" y="1600200"/>
            <a:ext cx="1867978" cy="1323439"/>
          </a:xfrm>
          <a:prstGeom prst="rect">
            <a:avLst/>
          </a:prstGeom>
          <a:noFill/>
        </p:spPr>
        <p:txBody>
          <a:bodyPr wrap="square" rtlCol="0">
            <a:spAutoFit/>
          </a:bodyPr>
          <a:lstStyle/>
          <a:p>
            <a:r>
              <a:rPr lang="en-US" sz="1600" dirty="0">
                <a:solidFill>
                  <a:schemeClr val="bg1"/>
                </a:solidFill>
              </a:rPr>
              <a:t>Line connecting cell centers bisects shared face at a right angle</a:t>
            </a:r>
          </a:p>
        </p:txBody>
      </p:sp>
      <p:sp>
        <p:nvSpPr>
          <p:cNvPr id="21" name="TextBox 20">
            <a:extLst>
              <a:ext uri="{FF2B5EF4-FFF2-40B4-BE49-F238E27FC236}">
                <a16:creationId xmlns:a16="http://schemas.microsoft.com/office/drawing/2014/main" id="{469FD63F-210D-984D-9DFC-10C944F0A5B2}"/>
              </a:ext>
            </a:extLst>
          </p:cNvPr>
          <p:cNvSpPr txBox="1"/>
          <p:nvPr/>
        </p:nvSpPr>
        <p:spPr>
          <a:xfrm>
            <a:off x="265622" y="4228513"/>
            <a:ext cx="1867978" cy="1323439"/>
          </a:xfrm>
          <a:prstGeom prst="rect">
            <a:avLst/>
          </a:prstGeom>
          <a:noFill/>
        </p:spPr>
        <p:txBody>
          <a:bodyPr wrap="square" rtlCol="0">
            <a:spAutoFit/>
          </a:bodyPr>
          <a:lstStyle/>
          <a:p>
            <a:r>
              <a:rPr lang="en-US" sz="1600" dirty="0">
                <a:solidFill>
                  <a:schemeClr val="bg1"/>
                </a:solidFill>
              </a:rPr>
              <a:t>Line connecting cell centers does not bisect shared face at a right angle</a:t>
            </a:r>
          </a:p>
        </p:txBody>
      </p:sp>
      <p:sp>
        <p:nvSpPr>
          <p:cNvPr id="22" name="Oval 21">
            <a:extLst>
              <a:ext uri="{FF2B5EF4-FFF2-40B4-BE49-F238E27FC236}">
                <a16:creationId xmlns:a16="http://schemas.microsoft.com/office/drawing/2014/main" id="{FE059B41-2FDD-C540-9E9A-77566AFC044E}"/>
              </a:ext>
            </a:extLst>
          </p:cNvPr>
          <p:cNvSpPr/>
          <p:nvPr/>
        </p:nvSpPr>
        <p:spPr bwMode="auto">
          <a:xfrm>
            <a:off x="2432582" y="1856868"/>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3" name="Oval 22">
            <a:extLst>
              <a:ext uri="{FF2B5EF4-FFF2-40B4-BE49-F238E27FC236}">
                <a16:creationId xmlns:a16="http://schemas.microsoft.com/office/drawing/2014/main" id="{53402CDC-A5E1-574C-B46F-0D1928E56A44}"/>
              </a:ext>
            </a:extLst>
          </p:cNvPr>
          <p:cNvSpPr/>
          <p:nvPr/>
        </p:nvSpPr>
        <p:spPr bwMode="auto">
          <a:xfrm>
            <a:off x="3341410" y="1849582"/>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4" name="Oval 23">
            <a:extLst>
              <a:ext uri="{FF2B5EF4-FFF2-40B4-BE49-F238E27FC236}">
                <a16:creationId xmlns:a16="http://schemas.microsoft.com/office/drawing/2014/main" id="{BA95D090-D20C-A248-B671-40A266A45BC5}"/>
              </a:ext>
            </a:extLst>
          </p:cNvPr>
          <p:cNvSpPr/>
          <p:nvPr/>
        </p:nvSpPr>
        <p:spPr bwMode="auto">
          <a:xfrm>
            <a:off x="2426910" y="2651066"/>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5" name="Oval 24">
            <a:extLst>
              <a:ext uri="{FF2B5EF4-FFF2-40B4-BE49-F238E27FC236}">
                <a16:creationId xmlns:a16="http://schemas.microsoft.com/office/drawing/2014/main" id="{6F22B9B6-76AD-D249-B867-ADED4810C733}"/>
              </a:ext>
            </a:extLst>
          </p:cNvPr>
          <p:cNvSpPr/>
          <p:nvPr/>
        </p:nvSpPr>
        <p:spPr bwMode="auto">
          <a:xfrm>
            <a:off x="3337151" y="2651066"/>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6" name="Oval 25">
            <a:extLst>
              <a:ext uri="{FF2B5EF4-FFF2-40B4-BE49-F238E27FC236}">
                <a16:creationId xmlns:a16="http://schemas.microsoft.com/office/drawing/2014/main" id="{2FE19590-37C1-3643-862A-97AB9543D020}"/>
              </a:ext>
            </a:extLst>
          </p:cNvPr>
          <p:cNvSpPr/>
          <p:nvPr/>
        </p:nvSpPr>
        <p:spPr bwMode="auto">
          <a:xfrm>
            <a:off x="4709789" y="2350080"/>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7" name="Oval 26">
            <a:extLst>
              <a:ext uri="{FF2B5EF4-FFF2-40B4-BE49-F238E27FC236}">
                <a16:creationId xmlns:a16="http://schemas.microsoft.com/office/drawing/2014/main" id="{874EC87E-198D-4841-BD42-F9AFB79E6761}"/>
              </a:ext>
            </a:extLst>
          </p:cNvPr>
          <p:cNvSpPr/>
          <p:nvPr/>
        </p:nvSpPr>
        <p:spPr bwMode="auto">
          <a:xfrm>
            <a:off x="5366152" y="2001982"/>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8" name="Oval 27">
            <a:extLst>
              <a:ext uri="{FF2B5EF4-FFF2-40B4-BE49-F238E27FC236}">
                <a16:creationId xmlns:a16="http://schemas.microsoft.com/office/drawing/2014/main" id="{4ACAE5CD-B890-1E4A-8C28-BCEA9B559DF5}"/>
              </a:ext>
            </a:extLst>
          </p:cNvPr>
          <p:cNvSpPr/>
          <p:nvPr/>
        </p:nvSpPr>
        <p:spPr bwMode="auto">
          <a:xfrm>
            <a:off x="3341410" y="4554895"/>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29" name="Oval 28">
            <a:extLst>
              <a:ext uri="{FF2B5EF4-FFF2-40B4-BE49-F238E27FC236}">
                <a16:creationId xmlns:a16="http://schemas.microsoft.com/office/drawing/2014/main" id="{3BD8AC5A-2F2B-2D44-A31A-437714293AF5}"/>
              </a:ext>
            </a:extLst>
          </p:cNvPr>
          <p:cNvSpPr/>
          <p:nvPr/>
        </p:nvSpPr>
        <p:spPr bwMode="auto">
          <a:xfrm>
            <a:off x="4027110" y="4338311"/>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0" name="Oval 29">
            <a:extLst>
              <a:ext uri="{FF2B5EF4-FFF2-40B4-BE49-F238E27FC236}">
                <a16:creationId xmlns:a16="http://schemas.microsoft.com/office/drawing/2014/main" id="{A17B4941-A8C5-3849-8FEB-B18623DF0435}"/>
              </a:ext>
            </a:extLst>
          </p:cNvPr>
          <p:cNvSpPr/>
          <p:nvPr/>
        </p:nvSpPr>
        <p:spPr bwMode="auto">
          <a:xfrm>
            <a:off x="4038274" y="4743343"/>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1" name="Oval 30">
            <a:extLst>
              <a:ext uri="{FF2B5EF4-FFF2-40B4-BE49-F238E27FC236}">
                <a16:creationId xmlns:a16="http://schemas.microsoft.com/office/drawing/2014/main" id="{342D8F7A-D419-124D-ADAB-F052F45F4B2C}"/>
              </a:ext>
            </a:extLst>
          </p:cNvPr>
          <p:cNvSpPr/>
          <p:nvPr/>
        </p:nvSpPr>
        <p:spPr bwMode="auto">
          <a:xfrm>
            <a:off x="4484310" y="4338311"/>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2" name="Oval 31">
            <a:extLst>
              <a:ext uri="{FF2B5EF4-FFF2-40B4-BE49-F238E27FC236}">
                <a16:creationId xmlns:a16="http://schemas.microsoft.com/office/drawing/2014/main" id="{C9DC94A2-DCCF-3845-9F2D-5AB975BB1868}"/>
              </a:ext>
            </a:extLst>
          </p:cNvPr>
          <p:cNvSpPr/>
          <p:nvPr/>
        </p:nvSpPr>
        <p:spPr bwMode="auto">
          <a:xfrm>
            <a:off x="4484310" y="4743343"/>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3" name="Oval 32">
            <a:extLst>
              <a:ext uri="{FF2B5EF4-FFF2-40B4-BE49-F238E27FC236}">
                <a16:creationId xmlns:a16="http://schemas.microsoft.com/office/drawing/2014/main" id="{82415E78-061C-4249-AF39-7E31F36E4ACA}"/>
              </a:ext>
            </a:extLst>
          </p:cNvPr>
          <p:cNvSpPr/>
          <p:nvPr/>
        </p:nvSpPr>
        <p:spPr bwMode="auto">
          <a:xfrm>
            <a:off x="3333172" y="5379027"/>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4" name="Oval 33">
            <a:extLst>
              <a:ext uri="{FF2B5EF4-FFF2-40B4-BE49-F238E27FC236}">
                <a16:creationId xmlns:a16="http://schemas.microsoft.com/office/drawing/2014/main" id="{8432F29E-F6BA-B64D-8D72-CA8F53AED013}"/>
              </a:ext>
            </a:extLst>
          </p:cNvPr>
          <p:cNvSpPr/>
          <p:nvPr/>
        </p:nvSpPr>
        <p:spPr bwMode="auto">
          <a:xfrm>
            <a:off x="4243494" y="5387306"/>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5" name="Oval 34">
            <a:extLst>
              <a:ext uri="{FF2B5EF4-FFF2-40B4-BE49-F238E27FC236}">
                <a16:creationId xmlns:a16="http://schemas.microsoft.com/office/drawing/2014/main" id="{82CBAB83-3BBB-9E40-ABF1-D5B96C58082A}"/>
              </a:ext>
            </a:extLst>
          </p:cNvPr>
          <p:cNvSpPr/>
          <p:nvPr/>
        </p:nvSpPr>
        <p:spPr bwMode="auto">
          <a:xfrm>
            <a:off x="6956385" y="2480119"/>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36" name="Oval 35">
            <a:extLst>
              <a:ext uri="{FF2B5EF4-FFF2-40B4-BE49-F238E27FC236}">
                <a16:creationId xmlns:a16="http://schemas.microsoft.com/office/drawing/2014/main" id="{9F7DD484-2646-CD47-85FB-DECE17E62214}"/>
              </a:ext>
            </a:extLst>
          </p:cNvPr>
          <p:cNvSpPr/>
          <p:nvPr/>
        </p:nvSpPr>
        <p:spPr bwMode="auto">
          <a:xfrm>
            <a:off x="7901951" y="1926140"/>
            <a:ext cx="140404" cy="138545"/>
          </a:xfrm>
          <a:prstGeom prst="ellipse">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cxnSp>
        <p:nvCxnSpPr>
          <p:cNvPr id="38" name="Straight Connector 37">
            <a:extLst>
              <a:ext uri="{FF2B5EF4-FFF2-40B4-BE49-F238E27FC236}">
                <a16:creationId xmlns:a16="http://schemas.microsoft.com/office/drawing/2014/main" id="{A1A12E2C-183D-8C48-AABA-9A301E11AE4A}"/>
              </a:ext>
            </a:extLst>
          </p:cNvPr>
          <p:cNvCxnSpPr>
            <a:stCxn id="22" idx="6"/>
            <a:endCxn id="23" idx="2"/>
          </p:cNvCxnSpPr>
          <p:nvPr/>
        </p:nvCxnSpPr>
        <p:spPr bwMode="auto">
          <a:xfrm flipV="1">
            <a:off x="2572986" y="1918855"/>
            <a:ext cx="768424" cy="7286"/>
          </a:xfrm>
          <a:prstGeom prst="line">
            <a:avLst/>
          </a:prstGeom>
          <a:solidFill>
            <a:schemeClr val="accent1"/>
          </a:solidFill>
          <a:ln w="38100" cap="flat" cmpd="sng" algn="ctr">
            <a:solidFill>
              <a:schemeClr val="bg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a:extLst>
              <a:ext uri="{FF2B5EF4-FFF2-40B4-BE49-F238E27FC236}">
                <a16:creationId xmlns:a16="http://schemas.microsoft.com/office/drawing/2014/main" id="{542BCCFD-1582-E140-B9B1-E8E0F3EE3659}"/>
              </a:ext>
            </a:extLst>
          </p:cNvPr>
          <p:cNvCxnSpPr>
            <a:cxnSpLocks/>
          </p:cNvCxnSpPr>
          <p:nvPr/>
        </p:nvCxnSpPr>
        <p:spPr bwMode="auto">
          <a:xfrm flipV="1">
            <a:off x="4869069" y="2131725"/>
            <a:ext cx="481663" cy="236769"/>
          </a:xfrm>
          <a:prstGeom prst="line">
            <a:avLst/>
          </a:prstGeom>
          <a:solidFill>
            <a:schemeClr val="accent1"/>
          </a:solidFill>
          <a:ln w="38100" cap="flat" cmpd="sng" algn="ctr">
            <a:solidFill>
              <a:schemeClr val="bg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a:extLst>
              <a:ext uri="{FF2B5EF4-FFF2-40B4-BE49-F238E27FC236}">
                <a16:creationId xmlns:a16="http://schemas.microsoft.com/office/drawing/2014/main" id="{05A20AAF-882B-5441-94A4-B32F32D4877B}"/>
              </a:ext>
            </a:extLst>
          </p:cNvPr>
          <p:cNvCxnSpPr>
            <a:cxnSpLocks/>
          </p:cNvCxnSpPr>
          <p:nvPr/>
        </p:nvCxnSpPr>
        <p:spPr bwMode="auto">
          <a:xfrm flipV="1">
            <a:off x="7111483" y="2057401"/>
            <a:ext cx="762218" cy="431224"/>
          </a:xfrm>
          <a:prstGeom prst="line">
            <a:avLst/>
          </a:prstGeom>
          <a:solidFill>
            <a:schemeClr val="accent1"/>
          </a:solidFill>
          <a:ln w="38100" cap="flat" cmpd="sng" algn="ctr">
            <a:solidFill>
              <a:schemeClr val="bg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Connector 47">
            <a:extLst>
              <a:ext uri="{FF2B5EF4-FFF2-40B4-BE49-F238E27FC236}">
                <a16:creationId xmlns:a16="http://schemas.microsoft.com/office/drawing/2014/main" id="{4CDAF44F-8CA6-334B-8B8A-149434235740}"/>
              </a:ext>
            </a:extLst>
          </p:cNvPr>
          <p:cNvCxnSpPr>
            <a:cxnSpLocks/>
          </p:cNvCxnSpPr>
          <p:nvPr/>
        </p:nvCxnSpPr>
        <p:spPr bwMode="auto">
          <a:xfrm flipV="1">
            <a:off x="3481276" y="4419600"/>
            <a:ext cx="542726" cy="176431"/>
          </a:xfrm>
          <a:prstGeom prst="line">
            <a:avLst/>
          </a:prstGeom>
          <a:solidFill>
            <a:schemeClr val="accent1"/>
          </a:solidFill>
          <a:ln w="38100" cap="flat" cmpd="sng" algn="ctr">
            <a:solidFill>
              <a:schemeClr val="bg1"/>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75588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Spatial Discretization</a:t>
            </a:r>
          </a:p>
        </p:txBody>
      </p:sp>
      <p:sp>
        <p:nvSpPr>
          <p:cNvPr id="3" name="Content Placeholder 2"/>
          <p:cNvSpPr>
            <a:spLocks noGrp="1"/>
          </p:cNvSpPr>
          <p:nvPr>
            <p:ph idx="1"/>
          </p:nvPr>
        </p:nvSpPr>
        <p:spPr>
          <a:xfrm>
            <a:off x="457200" y="1677988"/>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4038600"/>
            <a:ext cx="2943187" cy="141121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962400"/>
            <a:ext cx="1904761" cy="200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6248400" y="3810000"/>
            <a:ext cx="2292511" cy="2222334"/>
          </a:xfrm>
          <a:prstGeom prst="rect">
            <a:avLst/>
          </a:prstGeom>
        </p:spPr>
      </p:pic>
    </p:spTree>
    <p:extLst>
      <p:ext uri="{BB962C8B-B14F-4D97-AF65-F5344CB8AC3E}">
        <p14:creationId xmlns:p14="http://schemas.microsoft.com/office/powerpoint/2010/main" val="389524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31806" y="3527241"/>
            <a:ext cx="5516241" cy="26449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88034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Discretization by Vertices (DISV)</a:t>
            </a:r>
          </a:p>
        </p:txBody>
      </p:sp>
      <p:sp>
        <p:nvSpPr>
          <p:cNvPr id="5" name="Content Placeholder 4"/>
          <p:cNvSpPr>
            <a:spLocks noGrp="1"/>
          </p:cNvSpPr>
          <p:nvPr>
            <p:ph idx="1"/>
          </p:nvPr>
        </p:nvSpPr>
        <p:spPr/>
        <p:txBody>
          <a:bodyPr/>
          <a:lstStyle/>
          <a:p>
            <a:r>
              <a:rPr lang="en-US" dirty="0"/>
              <a:t>Boundary fitted grids!</a:t>
            </a:r>
          </a:p>
          <a:p>
            <a:r>
              <a:rPr lang="en-US" dirty="0"/>
              <a:t>Allows unstructured grids to be constructed using common mesh generators</a:t>
            </a:r>
          </a:p>
          <a:p>
            <a:r>
              <a:rPr lang="en-US" dirty="0"/>
              <a:t>Layered</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791200" y="3581400"/>
            <a:ext cx="2889786" cy="284388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90800" y="3810000"/>
            <a:ext cx="2766765" cy="2185169"/>
          </a:xfrm>
          <a:prstGeom prst="rect">
            <a:avLst/>
          </a:prstGeom>
        </p:spPr>
      </p:pic>
    </p:spTree>
    <p:extLst>
      <p:ext uri="{BB962C8B-B14F-4D97-AF65-F5344CB8AC3E}">
        <p14:creationId xmlns:p14="http://schemas.microsoft.com/office/powerpoint/2010/main" val="3970248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(cont.)</a:t>
            </a:r>
          </a:p>
        </p:txBody>
      </p:sp>
      <p:sp>
        <p:nvSpPr>
          <p:cNvPr id="3" name="Content Placeholder 2"/>
          <p:cNvSpPr>
            <a:spLocks noGrp="1"/>
          </p:cNvSpPr>
          <p:nvPr>
            <p:ph sz="half" idx="1"/>
          </p:nvPr>
        </p:nvSpPr>
        <p:spPr/>
        <p:txBody>
          <a:bodyPr/>
          <a:lstStyle/>
          <a:p>
            <a:r>
              <a:rPr lang="en-US" dirty="0"/>
              <a:t>User provides</a:t>
            </a:r>
          </a:p>
          <a:p>
            <a:pPr lvl="1"/>
            <a:r>
              <a:rPr lang="en-US" dirty="0"/>
              <a:t>List of </a:t>
            </a:r>
            <a:r>
              <a:rPr lang="en-US" dirty="0" err="1"/>
              <a:t>x,y</a:t>
            </a:r>
            <a:r>
              <a:rPr lang="en-US" dirty="0"/>
              <a:t> vertices</a:t>
            </a:r>
          </a:p>
          <a:p>
            <a:pPr lvl="1"/>
            <a:r>
              <a:rPr lang="en-US" dirty="0"/>
              <a:t>List of vertices for each cell</a:t>
            </a:r>
          </a:p>
          <a:p>
            <a:r>
              <a:rPr lang="en-US" dirty="0"/>
              <a:t>MODFLOW determines cell connectivity</a:t>
            </a:r>
          </a:p>
          <a:p>
            <a:pPr lvl="1"/>
            <a:endParaRPr lang="en-US" dirty="0"/>
          </a:p>
          <a:p>
            <a:pPr lvl="1"/>
            <a:endParaRPr lang="en-US" dirty="0"/>
          </a:p>
        </p:txBody>
      </p:sp>
      <p:sp>
        <p:nvSpPr>
          <p:cNvPr id="5" name="Content Placeholder 4"/>
          <p:cNvSpPr>
            <a:spLocks noGrp="1"/>
          </p:cNvSpPr>
          <p:nvPr>
            <p:ph sz="half" idx="2"/>
          </p:nvPr>
        </p:nvSpPr>
        <p:spPr/>
        <p:txBody>
          <a:bodyPr/>
          <a:lstStyle/>
          <a:p>
            <a:endParaRPr lang="en-US"/>
          </a:p>
        </p:txBody>
      </p:sp>
      <p:pic>
        <p:nvPicPr>
          <p:cNvPr id="2" name="Picture 1"/>
          <p:cNvPicPr>
            <a:picLocks noChangeAspect="1"/>
          </p:cNvPicPr>
          <p:nvPr/>
        </p:nvPicPr>
        <p:blipFill>
          <a:blip r:embed="rId2"/>
          <a:stretch>
            <a:fillRect/>
          </a:stretch>
        </p:blipFill>
        <p:spPr>
          <a:xfrm>
            <a:off x="4203532" y="1568469"/>
            <a:ext cx="4753500" cy="4050885"/>
          </a:xfrm>
          <a:prstGeom prst="rect">
            <a:avLst/>
          </a:prstGeom>
        </p:spPr>
      </p:pic>
    </p:spTree>
    <p:extLst>
      <p:ext uri="{BB962C8B-B14F-4D97-AF65-F5344CB8AC3E}">
        <p14:creationId xmlns:p14="http://schemas.microsoft.com/office/powerpoint/2010/main" val="2205056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(cont.)</a:t>
            </a:r>
          </a:p>
        </p:txBody>
      </p:sp>
      <p:sp>
        <p:nvSpPr>
          <p:cNvPr id="3" name="Content Placeholder 2"/>
          <p:cNvSpPr>
            <a:spLocks noGrp="1"/>
          </p:cNvSpPr>
          <p:nvPr>
            <p:ph idx="1"/>
          </p:nvPr>
        </p:nvSpPr>
        <p:spPr/>
        <p:txBody>
          <a:bodyPr/>
          <a:lstStyle/>
          <a:p>
            <a:r>
              <a:rPr lang="en-US" dirty="0"/>
              <a:t>Cells are referenced by (layer, cell number)</a:t>
            </a:r>
          </a:p>
          <a:p>
            <a:r>
              <a:rPr lang="en-US" dirty="0"/>
              <a:t>Not immune to CVFD accuracy considerations</a:t>
            </a:r>
          </a:p>
        </p:txBody>
      </p:sp>
      <p:pic>
        <p:nvPicPr>
          <p:cNvPr id="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3635" y="2971800"/>
            <a:ext cx="2427982" cy="26666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7" descr="D:\users\langevin\ModelDevelopment\mfusg\presentations\2013_MODFLOW_Langevin\hesch\Chris\coarseusg.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22398" y="2971800"/>
            <a:ext cx="2535237"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williston01.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8635" y="2971800"/>
            <a:ext cx="2624365" cy="2613867"/>
          </a:xfrm>
          <a:prstGeom prst="rect">
            <a:avLst/>
          </a:prstGeom>
        </p:spPr>
      </p:pic>
    </p:spTree>
    <p:extLst>
      <p:ext uri="{BB962C8B-B14F-4D97-AF65-F5344CB8AC3E}">
        <p14:creationId xmlns:p14="http://schemas.microsoft.com/office/powerpoint/2010/main" val="362865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Ghost-Node Correction (GNC) Package</a:t>
            </a:r>
          </a:p>
        </p:txBody>
      </p:sp>
      <p:sp>
        <p:nvSpPr>
          <p:cNvPr id="4" name="Rectangle 3"/>
          <p:cNvSpPr/>
          <p:nvPr/>
        </p:nvSpPr>
        <p:spPr bwMode="auto">
          <a:xfrm>
            <a:off x="1512808" y="1371600"/>
            <a:ext cx="1905000" cy="1828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5" name="Rectangle 4"/>
          <p:cNvSpPr/>
          <p:nvPr/>
        </p:nvSpPr>
        <p:spPr bwMode="auto">
          <a:xfrm>
            <a:off x="3417808" y="1371600"/>
            <a:ext cx="1905000" cy="1828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6" name="Rectangle 5"/>
          <p:cNvSpPr/>
          <p:nvPr/>
        </p:nvSpPr>
        <p:spPr bwMode="auto">
          <a:xfrm>
            <a:off x="5322808" y="1371600"/>
            <a:ext cx="1905000" cy="18288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7" name="Rectangle 6"/>
          <p:cNvSpPr/>
          <p:nvPr/>
        </p:nvSpPr>
        <p:spPr bwMode="auto">
          <a:xfrm>
            <a:off x="1512808" y="3200400"/>
            <a:ext cx="685800"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8" name="Rectangle 7"/>
          <p:cNvSpPr/>
          <p:nvPr/>
        </p:nvSpPr>
        <p:spPr bwMode="auto">
          <a:xfrm>
            <a:off x="2198608" y="3200400"/>
            <a:ext cx="626269"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9" name="Rectangle 8"/>
          <p:cNvSpPr/>
          <p:nvPr/>
        </p:nvSpPr>
        <p:spPr bwMode="auto">
          <a:xfrm>
            <a:off x="2824877" y="3200400"/>
            <a:ext cx="592931"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0" name="Rectangle 9"/>
          <p:cNvSpPr/>
          <p:nvPr/>
        </p:nvSpPr>
        <p:spPr bwMode="auto">
          <a:xfrm>
            <a:off x="3417808" y="3200400"/>
            <a:ext cx="673894"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1" name="Rectangle 10"/>
          <p:cNvSpPr/>
          <p:nvPr/>
        </p:nvSpPr>
        <p:spPr bwMode="auto">
          <a:xfrm>
            <a:off x="4091702" y="3200400"/>
            <a:ext cx="626269"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2" name="Rectangle 11"/>
          <p:cNvSpPr/>
          <p:nvPr/>
        </p:nvSpPr>
        <p:spPr bwMode="auto">
          <a:xfrm>
            <a:off x="4717971" y="3200400"/>
            <a:ext cx="604837"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3" name="Rectangle 12"/>
          <p:cNvSpPr/>
          <p:nvPr/>
        </p:nvSpPr>
        <p:spPr bwMode="auto">
          <a:xfrm>
            <a:off x="5322808" y="3198019"/>
            <a:ext cx="685800"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4" name="Rectangle 13"/>
          <p:cNvSpPr/>
          <p:nvPr/>
        </p:nvSpPr>
        <p:spPr bwMode="auto">
          <a:xfrm>
            <a:off x="6008608" y="3198019"/>
            <a:ext cx="626269"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5" name="Rectangle 14"/>
          <p:cNvSpPr/>
          <p:nvPr/>
        </p:nvSpPr>
        <p:spPr bwMode="auto">
          <a:xfrm>
            <a:off x="6634877" y="3198019"/>
            <a:ext cx="592931" cy="609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6" name="Oval 15"/>
          <p:cNvSpPr/>
          <p:nvPr/>
        </p:nvSpPr>
        <p:spPr bwMode="auto">
          <a:xfrm>
            <a:off x="2465308" y="22402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2" name="Oval 21"/>
          <p:cNvSpPr/>
          <p:nvPr/>
        </p:nvSpPr>
        <p:spPr bwMode="auto">
          <a:xfrm>
            <a:off x="4324588" y="22402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3" name="Oval 22"/>
          <p:cNvSpPr/>
          <p:nvPr/>
        </p:nvSpPr>
        <p:spPr bwMode="auto">
          <a:xfrm>
            <a:off x="6229588" y="22402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4" name="Oval 23"/>
          <p:cNvSpPr/>
          <p:nvPr/>
        </p:nvSpPr>
        <p:spPr bwMode="auto">
          <a:xfrm>
            <a:off x="1809988"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5" name="Oval 24"/>
          <p:cNvSpPr/>
          <p:nvPr/>
        </p:nvSpPr>
        <p:spPr bwMode="auto">
          <a:xfrm>
            <a:off x="2466022"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6" name="Oval 25"/>
          <p:cNvSpPr/>
          <p:nvPr/>
        </p:nvSpPr>
        <p:spPr bwMode="auto">
          <a:xfrm>
            <a:off x="3075622"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7" name="Oval 26"/>
          <p:cNvSpPr/>
          <p:nvPr/>
        </p:nvSpPr>
        <p:spPr bwMode="auto">
          <a:xfrm>
            <a:off x="3709035"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8" name="Oval 27"/>
          <p:cNvSpPr/>
          <p:nvPr/>
        </p:nvSpPr>
        <p:spPr bwMode="auto">
          <a:xfrm>
            <a:off x="4359116"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29" name="Oval 28"/>
          <p:cNvSpPr/>
          <p:nvPr/>
        </p:nvSpPr>
        <p:spPr bwMode="auto">
          <a:xfrm>
            <a:off x="4974669" y="34594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30" name="Oval 29"/>
          <p:cNvSpPr/>
          <p:nvPr/>
        </p:nvSpPr>
        <p:spPr bwMode="auto">
          <a:xfrm>
            <a:off x="5619988"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31" name="Oval 30"/>
          <p:cNvSpPr/>
          <p:nvPr/>
        </p:nvSpPr>
        <p:spPr bwMode="auto">
          <a:xfrm>
            <a:off x="6275308" y="3459480"/>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32" name="Oval 31"/>
          <p:cNvSpPr/>
          <p:nvPr/>
        </p:nvSpPr>
        <p:spPr bwMode="auto">
          <a:xfrm>
            <a:off x="6885622" y="3457099"/>
            <a:ext cx="91440" cy="9144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aphicFrame>
        <p:nvGraphicFramePr>
          <p:cNvPr id="41" name="Object 40"/>
          <p:cNvGraphicFramePr>
            <a:graphicFrameLocks noChangeAspect="1"/>
          </p:cNvGraphicFramePr>
          <p:nvPr>
            <p:extLst/>
          </p:nvPr>
        </p:nvGraphicFramePr>
        <p:xfrm>
          <a:off x="4281488" y="2438400"/>
          <a:ext cx="177800" cy="190500"/>
        </p:xfrm>
        <a:graphic>
          <a:graphicData uri="http://schemas.openxmlformats.org/presentationml/2006/ole">
            <mc:AlternateContent xmlns:mc="http://schemas.openxmlformats.org/markup-compatibility/2006">
              <mc:Choice xmlns:v="urn:schemas-microsoft-com:vml" Requires="v">
                <p:oleObj spid="_x0000_s14417" name="Equation" r:id="rId4" imgW="177646" imgH="190335" progId="Equation.3">
                  <p:embed/>
                </p:oleObj>
              </mc:Choice>
              <mc:Fallback>
                <p:oleObj name="Equation" r:id="rId4" imgW="177646" imgH="190335" progId="Equation.3">
                  <p:embed/>
                  <p:pic>
                    <p:nvPicPr>
                      <p:cNvPr id="41"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1488" y="2438400"/>
                        <a:ext cx="1778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5-Point Star 32"/>
          <p:cNvSpPr/>
          <p:nvPr/>
        </p:nvSpPr>
        <p:spPr bwMode="auto">
          <a:xfrm>
            <a:off x="3709035" y="2240280"/>
            <a:ext cx="91440" cy="91440"/>
          </a:xfrm>
          <a:prstGeom prst="star5">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aphicFrame>
        <p:nvGraphicFramePr>
          <p:cNvPr id="43" name="Object 42"/>
          <p:cNvGraphicFramePr>
            <a:graphicFrameLocks noChangeAspect="1"/>
          </p:cNvGraphicFramePr>
          <p:nvPr>
            <p:extLst/>
          </p:nvPr>
        </p:nvGraphicFramePr>
        <p:xfrm>
          <a:off x="3641725" y="1936750"/>
          <a:ext cx="190500" cy="228600"/>
        </p:xfrm>
        <a:graphic>
          <a:graphicData uri="http://schemas.openxmlformats.org/presentationml/2006/ole">
            <mc:AlternateContent xmlns:mc="http://schemas.openxmlformats.org/markup-compatibility/2006">
              <mc:Choice xmlns:v="urn:schemas-microsoft-com:vml" Requires="v">
                <p:oleObj spid="_x0000_s14418" name="Equation" r:id="rId6" imgW="190500" imgH="228600" progId="Equation.3">
                  <p:embed/>
                </p:oleObj>
              </mc:Choice>
              <mc:Fallback>
                <p:oleObj name="Equation" r:id="rId6" imgW="190500" imgH="228600" progId="Equation.3">
                  <p:embed/>
                  <p:pic>
                    <p:nvPicPr>
                      <p:cNvPr id="43"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1725" y="1936750"/>
                        <a:ext cx="190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extLst/>
          </p:nvPr>
        </p:nvGraphicFramePr>
        <p:xfrm>
          <a:off x="1545828" y="4114800"/>
          <a:ext cx="1930400" cy="330200"/>
        </p:xfrm>
        <a:graphic>
          <a:graphicData uri="http://schemas.openxmlformats.org/presentationml/2006/ole">
            <mc:AlternateContent xmlns:mc="http://schemas.openxmlformats.org/markup-compatibility/2006">
              <mc:Choice xmlns:v="urn:schemas-microsoft-com:vml" Requires="v">
                <p:oleObj spid="_x0000_s14419" name="Equation" r:id="rId8" imgW="1930400" imgH="330200" progId="Equation.3">
                  <p:embed/>
                </p:oleObj>
              </mc:Choice>
              <mc:Fallback>
                <p:oleObj name="Equation" r:id="rId8" imgW="1930400" imgH="330200" progId="Equation.3">
                  <p:embed/>
                  <p:pic>
                    <p:nvPicPr>
                      <p:cNvPr id="46" name="Object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5828" y="4114800"/>
                        <a:ext cx="1930400" cy="330200"/>
                      </a:xfrm>
                      <a:prstGeom prst="rect">
                        <a:avLst/>
                      </a:prstGeom>
                      <a:solidFill>
                        <a:schemeClr val="accent1"/>
                      </a:solidFill>
                    </p:spPr>
                  </p:pic>
                </p:oleObj>
              </mc:Fallback>
            </mc:AlternateContent>
          </a:graphicData>
        </a:graphic>
      </p:graphicFrame>
      <p:sp>
        <p:nvSpPr>
          <p:cNvPr id="47" name="TextBox 46"/>
          <p:cNvSpPr txBox="1"/>
          <p:nvPr/>
        </p:nvSpPr>
        <p:spPr>
          <a:xfrm>
            <a:off x="3583212" y="4083814"/>
            <a:ext cx="4073551" cy="400110"/>
          </a:xfrm>
          <a:prstGeom prst="rect">
            <a:avLst/>
          </a:prstGeom>
          <a:noFill/>
        </p:spPr>
        <p:txBody>
          <a:bodyPr wrap="none" rtlCol="0">
            <a:spAutoFit/>
          </a:bodyPr>
          <a:lstStyle/>
          <a:p>
            <a:r>
              <a:rPr lang="en-US" sz="2000" dirty="0">
                <a:solidFill>
                  <a:schemeClr val="accent1"/>
                </a:solidFill>
              </a:rPr>
              <a:t>standard finite volume formulation</a:t>
            </a:r>
          </a:p>
        </p:txBody>
      </p:sp>
      <p:graphicFrame>
        <p:nvGraphicFramePr>
          <p:cNvPr id="40" name="Object 39"/>
          <p:cNvGraphicFramePr>
            <a:graphicFrameLocks noChangeAspect="1"/>
          </p:cNvGraphicFramePr>
          <p:nvPr>
            <p:extLst/>
          </p:nvPr>
        </p:nvGraphicFramePr>
        <p:xfrm>
          <a:off x="2405063" y="2393950"/>
          <a:ext cx="177800" cy="279400"/>
        </p:xfrm>
        <a:graphic>
          <a:graphicData uri="http://schemas.openxmlformats.org/presentationml/2006/ole">
            <mc:AlternateContent xmlns:mc="http://schemas.openxmlformats.org/markup-compatibility/2006">
              <mc:Choice xmlns:v="urn:schemas-microsoft-com:vml" Requires="v">
                <p:oleObj spid="_x0000_s14420" name="Equation" r:id="rId10" imgW="177646" imgH="279158" progId="Equation.3">
                  <p:embed/>
                </p:oleObj>
              </mc:Choice>
              <mc:Fallback>
                <p:oleObj name="Equation" r:id="rId10" imgW="177646" imgH="279158" progId="Equation.3">
                  <p:embed/>
                  <p:pic>
                    <p:nvPicPr>
                      <p:cNvPr id="40"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5063" y="2393950"/>
                        <a:ext cx="17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43"/>
          <p:cNvGraphicFramePr>
            <a:graphicFrameLocks noChangeAspect="1"/>
          </p:cNvGraphicFramePr>
          <p:nvPr>
            <p:extLst/>
          </p:nvPr>
        </p:nvGraphicFramePr>
        <p:xfrm>
          <a:off x="3640138" y="3235325"/>
          <a:ext cx="228600" cy="190500"/>
        </p:xfrm>
        <a:graphic>
          <a:graphicData uri="http://schemas.openxmlformats.org/presentationml/2006/ole">
            <mc:AlternateContent xmlns:mc="http://schemas.openxmlformats.org/markup-compatibility/2006">
              <mc:Choice xmlns:v="urn:schemas-microsoft-com:vml" Requires="v">
                <p:oleObj spid="_x0000_s14421" name="Equation" r:id="rId12" imgW="228600" imgH="190500" progId="Equation.3">
                  <p:embed/>
                </p:oleObj>
              </mc:Choice>
              <mc:Fallback>
                <p:oleObj name="Equation" r:id="rId12" imgW="228600" imgH="190500" progId="Equation.3">
                  <p:embed/>
                  <p:pic>
                    <p:nvPicPr>
                      <p:cNvPr id="44" name="Object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0138" y="3235325"/>
                        <a:ext cx="2286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47"/>
          <p:cNvGraphicFramePr>
            <a:graphicFrameLocks noChangeAspect="1"/>
          </p:cNvGraphicFramePr>
          <p:nvPr>
            <p:extLst/>
          </p:nvPr>
        </p:nvGraphicFramePr>
        <p:xfrm>
          <a:off x="1471613" y="5181600"/>
          <a:ext cx="2019300" cy="355600"/>
        </p:xfrm>
        <a:graphic>
          <a:graphicData uri="http://schemas.openxmlformats.org/presentationml/2006/ole">
            <mc:AlternateContent xmlns:mc="http://schemas.openxmlformats.org/markup-compatibility/2006">
              <mc:Choice xmlns:v="urn:schemas-microsoft-com:vml" Requires="v">
                <p:oleObj spid="_x0000_s14422" name="Equation" r:id="rId14" imgW="2019240" imgH="355320" progId="Equation.3">
                  <p:embed/>
                </p:oleObj>
              </mc:Choice>
              <mc:Fallback>
                <p:oleObj name="Equation" r:id="rId14" imgW="2019240" imgH="355320" progId="Equation.3">
                  <p:embed/>
                  <p:pic>
                    <p:nvPicPr>
                      <p:cNvPr id="48" name="Object 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1613" y="5181600"/>
                        <a:ext cx="2019300" cy="355600"/>
                      </a:xfrm>
                      <a:prstGeom prst="rect">
                        <a:avLst/>
                      </a:prstGeom>
                      <a:solidFill>
                        <a:schemeClr val="accent1"/>
                      </a:solidFill>
                    </p:spPr>
                  </p:pic>
                </p:oleObj>
              </mc:Fallback>
            </mc:AlternateContent>
          </a:graphicData>
        </a:graphic>
      </p:graphicFrame>
      <p:sp>
        <p:nvSpPr>
          <p:cNvPr id="50" name="TextBox 49"/>
          <p:cNvSpPr txBox="1"/>
          <p:nvPr/>
        </p:nvSpPr>
        <p:spPr>
          <a:xfrm>
            <a:off x="3507011" y="5169724"/>
            <a:ext cx="2377574" cy="400110"/>
          </a:xfrm>
          <a:prstGeom prst="rect">
            <a:avLst/>
          </a:prstGeom>
          <a:noFill/>
        </p:spPr>
        <p:txBody>
          <a:bodyPr wrap="none" rtlCol="0">
            <a:spAutoFit/>
          </a:bodyPr>
          <a:lstStyle/>
          <a:p>
            <a:r>
              <a:rPr lang="en-US" sz="2000" dirty="0">
                <a:solidFill>
                  <a:schemeClr val="accent1"/>
                </a:solidFill>
              </a:rPr>
              <a:t>head at ghost node</a:t>
            </a:r>
          </a:p>
        </p:txBody>
      </p:sp>
      <p:sp>
        <p:nvSpPr>
          <p:cNvPr id="37" name="TextBox 36"/>
          <p:cNvSpPr txBox="1"/>
          <p:nvPr/>
        </p:nvSpPr>
        <p:spPr>
          <a:xfrm>
            <a:off x="3974795" y="5638800"/>
            <a:ext cx="4102405" cy="400110"/>
          </a:xfrm>
          <a:prstGeom prst="rect">
            <a:avLst/>
          </a:prstGeom>
          <a:noFill/>
        </p:spPr>
        <p:txBody>
          <a:bodyPr wrap="none" rtlCol="0">
            <a:spAutoFit/>
          </a:bodyPr>
          <a:lstStyle/>
          <a:p>
            <a:r>
              <a:rPr lang="en-US" sz="2000" dirty="0">
                <a:solidFill>
                  <a:schemeClr val="accent1"/>
                </a:solidFill>
              </a:rPr>
              <a:t>optional formulation in MODFLOW</a:t>
            </a:r>
          </a:p>
        </p:txBody>
      </p:sp>
      <p:graphicFrame>
        <p:nvGraphicFramePr>
          <p:cNvPr id="39" name="Object 134"/>
          <p:cNvGraphicFramePr>
            <a:graphicFrameLocks noChangeAspect="1"/>
          </p:cNvGraphicFramePr>
          <p:nvPr/>
        </p:nvGraphicFramePr>
        <p:xfrm>
          <a:off x="1524000" y="4648200"/>
          <a:ext cx="1981200" cy="417095"/>
        </p:xfrm>
        <a:graphic>
          <a:graphicData uri="http://schemas.openxmlformats.org/presentationml/2006/ole">
            <mc:AlternateContent xmlns:mc="http://schemas.openxmlformats.org/markup-compatibility/2006">
              <mc:Choice xmlns:v="urn:schemas-microsoft-com:vml" Requires="v">
                <p:oleObj spid="_x0000_s14423" name="Equation" r:id="rId16" imgW="1205977" imgH="253890" progId="Equation.DSMT4">
                  <p:embed/>
                </p:oleObj>
              </mc:Choice>
              <mc:Fallback>
                <p:oleObj name="Equation" r:id="rId16" imgW="1205977" imgH="253890" progId="Equation.DSMT4">
                  <p:embed/>
                  <p:pic>
                    <p:nvPicPr>
                      <p:cNvPr id="39" name="Object 1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24000" y="4648200"/>
                        <a:ext cx="1981200" cy="417095"/>
                      </a:xfrm>
                      <a:prstGeom prst="rect">
                        <a:avLst/>
                      </a:prstGeom>
                      <a:solidFill>
                        <a:schemeClr val="accent1"/>
                      </a:solidFill>
                    </p:spPr>
                  </p:pic>
                </p:oleObj>
              </mc:Fallback>
            </mc:AlternateContent>
          </a:graphicData>
        </a:graphic>
      </p:graphicFrame>
      <p:sp>
        <p:nvSpPr>
          <p:cNvPr id="42" name="TextBox 41"/>
          <p:cNvSpPr txBox="1"/>
          <p:nvPr/>
        </p:nvSpPr>
        <p:spPr>
          <a:xfrm>
            <a:off x="3581400" y="4648200"/>
            <a:ext cx="2932213" cy="400110"/>
          </a:xfrm>
          <a:prstGeom prst="rect">
            <a:avLst/>
          </a:prstGeom>
          <a:noFill/>
        </p:spPr>
        <p:txBody>
          <a:bodyPr wrap="none" rtlCol="0">
            <a:spAutoFit/>
          </a:bodyPr>
          <a:lstStyle/>
          <a:p>
            <a:r>
              <a:rPr lang="en-US" sz="2000" dirty="0">
                <a:solidFill>
                  <a:schemeClr val="accent1"/>
                </a:solidFill>
              </a:rPr>
              <a:t>ghost-node  formulation</a:t>
            </a:r>
          </a:p>
        </p:txBody>
      </p:sp>
      <p:graphicFrame>
        <p:nvGraphicFramePr>
          <p:cNvPr id="17" name="Object 16"/>
          <p:cNvGraphicFramePr>
            <a:graphicFrameLocks noChangeAspect="1"/>
          </p:cNvGraphicFramePr>
          <p:nvPr>
            <p:extLst/>
          </p:nvPr>
        </p:nvGraphicFramePr>
        <p:xfrm>
          <a:off x="710882" y="5661055"/>
          <a:ext cx="3187700" cy="355600"/>
        </p:xfrm>
        <a:graphic>
          <a:graphicData uri="http://schemas.openxmlformats.org/presentationml/2006/ole">
            <mc:AlternateContent xmlns:mc="http://schemas.openxmlformats.org/markup-compatibility/2006">
              <mc:Choice xmlns:v="urn:schemas-microsoft-com:vml" Requires="v">
                <p:oleObj spid="_x0000_s14424" name="Equation" r:id="rId18" imgW="3187440" imgH="355320" progId="Equation.3">
                  <p:embed/>
                </p:oleObj>
              </mc:Choice>
              <mc:Fallback>
                <p:oleObj name="Equation" r:id="rId18" imgW="3187440" imgH="355320" progId="Equation.3">
                  <p:embed/>
                  <p:pic>
                    <p:nvPicPr>
                      <p:cNvPr id="17"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0882" y="5661055"/>
                        <a:ext cx="3187700" cy="355600"/>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107144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Ghost-Node Example</a:t>
            </a:r>
          </a:p>
        </p:txBody>
      </p:sp>
      <p:pic>
        <p:nvPicPr>
          <p:cNvPr id="10242" name="Picture 2" descr="D:\users\langevin\ModelDevelopment\mfusg\examples\report_examples\ex02\gri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1918" y="1371600"/>
            <a:ext cx="6006353" cy="464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3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1984 and 1988</a:t>
            </a:r>
          </a:p>
        </p:txBody>
      </p:sp>
      <p:pic>
        <p:nvPicPr>
          <p:cNvPr id="2" name="Picture 1" descr="IMG_3793.jpeg"/>
          <p:cNvPicPr>
            <a:picLocks noChangeAspect="1"/>
          </p:cNvPicPr>
          <p:nvPr/>
        </p:nvPicPr>
        <p:blipFill rotWithShape="1">
          <a:blip r:embed="rId3">
            <a:extLst>
              <a:ext uri="{28A0092B-C50C-407E-A947-70E740481C1C}">
                <a14:useLocalDpi xmlns:a14="http://schemas.microsoft.com/office/drawing/2010/main" val="0"/>
              </a:ext>
            </a:extLst>
          </a:blip>
          <a:srcRect l="2481" r="3539" b="4756"/>
          <a:stretch/>
        </p:blipFill>
        <p:spPr>
          <a:xfrm rot="5400000">
            <a:off x="4271633" y="1776363"/>
            <a:ext cx="4409856" cy="3351834"/>
          </a:xfrm>
          <a:prstGeom prst="rect">
            <a:avLst/>
          </a:prstGeom>
        </p:spPr>
      </p:pic>
      <p:pic>
        <p:nvPicPr>
          <p:cNvPr id="4" name="Picture 3" descr="IMG_3799.jpeg"/>
          <p:cNvPicPr>
            <a:picLocks noChangeAspect="1"/>
          </p:cNvPicPr>
          <p:nvPr/>
        </p:nvPicPr>
        <p:blipFill rotWithShape="1">
          <a:blip r:embed="rId4">
            <a:extLst>
              <a:ext uri="{28A0092B-C50C-407E-A947-70E740481C1C}">
                <a14:useLocalDpi xmlns:a14="http://schemas.microsoft.com/office/drawing/2010/main" val="0"/>
              </a:ext>
            </a:extLst>
          </a:blip>
          <a:srcRect l="3494" t="2665" r="1495" b="1836"/>
          <a:stretch/>
        </p:blipFill>
        <p:spPr>
          <a:xfrm rot="5400000">
            <a:off x="332539" y="1801508"/>
            <a:ext cx="4458240" cy="3360829"/>
          </a:xfrm>
          <a:prstGeom prst="rect">
            <a:avLst/>
          </a:prstGeom>
        </p:spPr>
      </p:pic>
    </p:spTree>
    <p:extLst>
      <p:ext uri="{BB962C8B-B14F-4D97-AF65-F5344CB8AC3E}">
        <p14:creationId xmlns:p14="http://schemas.microsoft.com/office/powerpoint/2010/main" val="2862112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Errors</a:t>
            </a:r>
          </a:p>
        </p:txBody>
      </p:sp>
      <p:pic>
        <p:nvPicPr>
          <p:cNvPr id="11266" name="Picture 2" descr="D:\users\langevin\ModelDevelopment\mfusg\examples\report_examples\ex02\err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14" t="25495" r="7880" b="25975"/>
          <a:stretch/>
        </p:blipFill>
        <p:spPr bwMode="auto">
          <a:xfrm>
            <a:off x="19050" y="1609725"/>
            <a:ext cx="891291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032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Improve efficiency for models with large areas of inactive cells</a:t>
            </a:r>
          </a:p>
          <a:p>
            <a:r>
              <a:rPr lang="en-US" dirty="0"/>
              <a:t>Address MODFLOW limitations with discontinuous </a:t>
            </a:r>
            <a:r>
              <a:rPr lang="en-US" dirty="0" err="1"/>
              <a:t>hydrogeologic</a:t>
            </a:r>
            <a:r>
              <a:rPr lang="en-US" dirty="0"/>
              <a:t> layers</a:t>
            </a:r>
          </a:p>
        </p:txBody>
      </p:sp>
      <p:pic>
        <p:nvPicPr>
          <p:cNvPr id="4" name="Picture 3"/>
          <p:cNvPicPr>
            <a:picLocks noChangeAspect="1"/>
          </p:cNvPicPr>
          <p:nvPr/>
        </p:nvPicPr>
        <p:blipFill>
          <a:blip r:embed="rId2"/>
          <a:stretch>
            <a:fillRect/>
          </a:stretch>
        </p:blipFill>
        <p:spPr>
          <a:xfrm>
            <a:off x="1371600" y="3352800"/>
            <a:ext cx="6245475" cy="2546962"/>
          </a:xfrm>
          <a:prstGeom prst="rect">
            <a:avLst/>
          </a:prstGeom>
        </p:spPr>
      </p:pic>
    </p:spTree>
    <p:extLst>
      <p:ext uri="{BB962C8B-B14F-4D97-AF65-F5344CB8AC3E}">
        <p14:creationId xmlns:p14="http://schemas.microsoft.com/office/powerpoint/2010/main" val="860143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a:xfrm>
            <a:off x="381000" y="1219200"/>
            <a:ext cx="8305800" cy="4495800"/>
          </a:xfrm>
        </p:spPr>
        <p:txBody>
          <a:bodyPr/>
          <a:lstStyle/>
          <a:p>
            <a:r>
              <a:rPr lang="en-US" dirty="0"/>
              <a:t>Permanently remove a cell from the simulation</a:t>
            </a:r>
          </a:p>
          <a:p>
            <a:r>
              <a:rPr lang="en-US" dirty="0"/>
              <a:t>Can be used with DIS and DISV</a:t>
            </a:r>
          </a:p>
          <a:p>
            <a:r>
              <a:rPr lang="en-US" dirty="0"/>
              <a:t>Optionally connect overlying and underlying cells</a:t>
            </a:r>
          </a:p>
        </p:txBody>
      </p:sp>
      <p:pic>
        <p:nvPicPr>
          <p:cNvPr id="4" name="Picture 3"/>
          <p:cNvPicPr>
            <a:picLocks noChangeAspect="1"/>
          </p:cNvPicPr>
          <p:nvPr/>
        </p:nvPicPr>
        <p:blipFill>
          <a:blip r:embed="rId2"/>
          <a:stretch>
            <a:fillRect/>
          </a:stretch>
        </p:blipFill>
        <p:spPr>
          <a:xfrm>
            <a:off x="2286000" y="3505200"/>
            <a:ext cx="4631057" cy="2889035"/>
          </a:xfrm>
          <a:prstGeom prst="rect">
            <a:avLst/>
          </a:prstGeom>
        </p:spPr>
      </p:pic>
    </p:spTree>
    <p:extLst>
      <p:ext uri="{BB962C8B-B14F-4D97-AF65-F5344CB8AC3E}">
        <p14:creationId xmlns:p14="http://schemas.microsoft.com/office/powerpoint/2010/main" val="2975496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Representation of Anisotropy</a:t>
            </a:r>
          </a:p>
        </p:txBody>
      </p:sp>
      <p:sp>
        <p:nvSpPr>
          <p:cNvPr id="3" name="Content Placeholder 2"/>
          <p:cNvSpPr>
            <a:spLocks noGrp="1"/>
          </p:cNvSpPr>
          <p:nvPr>
            <p:ph idx="1"/>
          </p:nvPr>
        </p:nvSpPr>
        <p:spPr>
          <a:xfrm>
            <a:off x="457200" y="1677988"/>
            <a:ext cx="8229600" cy="4337084"/>
          </a:xfrm>
        </p:spPr>
        <p:txBody>
          <a:bodyPr/>
          <a:lstStyle/>
          <a:p>
            <a:r>
              <a:rPr lang="en-US" dirty="0"/>
              <a:t>Representation of full 3D anisotropy may be required for some problems (fractured aquifers, structurally deformed aquifers)</a:t>
            </a:r>
          </a:p>
          <a:p>
            <a:endParaRPr lang="en-US" dirty="0"/>
          </a:p>
          <a:p>
            <a:endParaRPr lang="en-US" dirty="0"/>
          </a:p>
          <a:p>
            <a:endParaRPr lang="en-US" dirty="0"/>
          </a:p>
          <a:p>
            <a:endParaRPr lang="en-US" dirty="0"/>
          </a:p>
          <a:p>
            <a:r>
              <a:rPr lang="en-US" dirty="0"/>
              <a:t>Some capabilities available (LVDA, SUTRA), but needed generalized CVFD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96795" y="3290696"/>
            <a:ext cx="2407901" cy="1805925"/>
          </a:xfrm>
          <a:prstGeom prst="rect">
            <a:avLst/>
          </a:prstGeom>
        </p:spPr>
      </p:pic>
      <p:pic>
        <p:nvPicPr>
          <p:cNvPr id="6" name="Picture 5"/>
          <p:cNvPicPr>
            <a:picLocks noChangeAspect="1"/>
          </p:cNvPicPr>
          <p:nvPr/>
        </p:nvPicPr>
        <p:blipFill>
          <a:blip r:embed="rId4"/>
          <a:stretch>
            <a:fillRect/>
          </a:stretch>
        </p:blipFill>
        <p:spPr>
          <a:xfrm>
            <a:off x="4859956" y="3348940"/>
            <a:ext cx="2711116" cy="1446797"/>
          </a:xfrm>
          <a:prstGeom prst="rect">
            <a:avLst/>
          </a:prstGeom>
        </p:spPr>
      </p:pic>
    </p:spTree>
    <p:extLst>
      <p:ext uri="{BB962C8B-B14F-4D97-AF65-F5344CB8AC3E}">
        <p14:creationId xmlns:p14="http://schemas.microsoft.com/office/powerpoint/2010/main" val="112043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Groundwater Flow Equation</a:t>
            </a:r>
          </a:p>
        </p:txBody>
      </p:sp>
      <p:sp>
        <p:nvSpPr>
          <p:cNvPr id="3" name="Content Placeholder 2"/>
          <p:cNvSpPr>
            <a:spLocks noGrp="1"/>
          </p:cNvSpPr>
          <p:nvPr>
            <p:ph idx="1"/>
          </p:nvPr>
        </p:nvSpPr>
        <p:spPr>
          <a:xfrm>
            <a:off x="457200" y="1677988"/>
            <a:ext cx="8229600" cy="2638158"/>
          </a:xfrm>
        </p:spPr>
        <p:txBody>
          <a:bodyPr/>
          <a:lstStyle/>
          <a:p>
            <a:r>
              <a:rPr lang="en-US" dirty="0"/>
              <a:t>Traditional MODFLOW</a:t>
            </a:r>
          </a:p>
          <a:p>
            <a:endParaRPr lang="en-US" dirty="0"/>
          </a:p>
          <a:p>
            <a:pPr marL="0" indent="0">
              <a:buNone/>
            </a:pPr>
            <a:endParaRPr lang="en-US" dirty="0"/>
          </a:p>
          <a:p>
            <a:endParaRPr lang="en-US" dirty="0"/>
          </a:p>
          <a:p>
            <a:r>
              <a:rPr lang="en-US" dirty="0"/>
              <a:t>Generalized 3D Anisotropic Flow</a:t>
            </a:r>
          </a:p>
        </p:txBody>
      </p:sp>
      <p:pic>
        <p:nvPicPr>
          <p:cNvPr id="7" name="Picture 6"/>
          <p:cNvPicPr>
            <a:picLocks noChangeAspect="1"/>
          </p:cNvPicPr>
          <p:nvPr/>
        </p:nvPicPr>
        <p:blipFill>
          <a:blip r:embed="rId2"/>
          <a:stretch>
            <a:fillRect/>
          </a:stretch>
        </p:blipFill>
        <p:spPr>
          <a:xfrm>
            <a:off x="1549400" y="2408285"/>
            <a:ext cx="6032500" cy="825500"/>
          </a:xfrm>
          <a:prstGeom prst="rect">
            <a:avLst/>
          </a:prstGeom>
        </p:spPr>
      </p:pic>
      <p:pic>
        <p:nvPicPr>
          <p:cNvPr id="8" name="Picture 7"/>
          <p:cNvPicPr>
            <a:picLocks noChangeAspect="1"/>
          </p:cNvPicPr>
          <p:nvPr/>
        </p:nvPicPr>
        <p:blipFill>
          <a:blip r:embed="rId3"/>
          <a:stretch>
            <a:fillRect/>
          </a:stretch>
        </p:blipFill>
        <p:spPr>
          <a:xfrm>
            <a:off x="1433754" y="4368233"/>
            <a:ext cx="6477000" cy="1397000"/>
          </a:xfrm>
          <a:prstGeom prst="rect">
            <a:avLst/>
          </a:prstGeom>
        </p:spPr>
      </p:pic>
    </p:spTree>
    <p:extLst>
      <p:ext uri="{BB962C8B-B14F-4D97-AF65-F5344CB8AC3E}">
        <p14:creationId xmlns:p14="http://schemas.microsoft.com/office/powerpoint/2010/main" val="407885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Conductivity Ellipsoid</a:t>
            </a:r>
          </a:p>
        </p:txBody>
      </p:sp>
      <p:sp>
        <p:nvSpPr>
          <p:cNvPr id="3" name="Content Placeholder 2"/>
          <p:cNvSpPr>
            <a:spLocks noGrp="1"/>
          </p:cNvSpPr>
          <p:nvPr>
            <p:ph idx="1"/>
          </p:nvPr>
        </p:nvSpPr>
        <p:spPr/>
        <p:txBody>
          <a:bodyPr/>
          <a:lstStyle/>
          <a:p>
            <a:r>
              <a:rPr lang="en-US" dirty="0"/>
              <a:t>Defined by three user-provided values on a cell by cell basis</a:t>
            </a:r>
          </a:p>
          <a:p>
            <a:r>
              <a:rPr lang="en-US" dirty="0"/>
              <a:t>For </a:t>
            </a:r>
            <a:r>
              <a:rPr lang="en-US" dirty="0" err="1"/>
              <a:t>unrotated</a:t>
            </a:r>
            <a:r>
              <a:rPr lang="en-US" dirty="0"/>
              <a:t> case, </a:t>
            </a:r>
          </a:p>
          <a:p>
            <a:pPr lvl="1"/>
            <a:r>
              <a:rPr lang="en-US" dirty="0"/>
              <a:t>K11 = </a:t>
            </a:r>
            <a:r>
              <a:rPr lang="en-US" dirty="0" err="1"/>
              <a:t>Kx</a:t>
            </a:r>
            <a:endParaRPr lang="en-US" dirty="0"/>
          </a:p>
          <a:p>
            <a:pPr lvl="1"/>
            <a:r>
              <a:rPr lang="en-US" dirty="0"/>
              <a:t>K22 = </a:t>
            </a:r>
            <a:r>
              <a:rPr lang="en-US" dirty="0" err="1"/>
              <a:t>Ky</a:t>
            </a:r>
            <a:endParaRPr lang="en-US" dirty="0"/>
          </a:p>
          <a:p>
            <a:pPr lvl="1"/>
            <a:r>
              <a:rPr lang="en-US" dirty="0"/>
              <a:t>K33 = </a:t>
            </a:r>
            <a:r>
              <a:rPr lang="en-US" dirty="0" err="1"/>
              <a:t>Kz</a:t>
            </a:r>
            <a:endParaRPr lang="en-US" dirty="0"/>
          </a:p>
        </p:txBody>
      </p:sp>
      <p:pic>
        <p:nvPicPr>
          <p:cNvPr id="4" name="Picture 3"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6694" b="26298"/>
          <a:stretch/>
        </p:blipFill>
        <p:spPr>
          <a:xfrm>
            <a:off x="1600200" y="3440668"/>
            <a:ext cx="5672668" cy="1901151"/>
          </a:xfrm>
          <a:prstGeom prst="rect">
            <a:avLst/>
          </a:prstGeom>
        </p:spPr>
      </p:pic>
      <p:sp>
        <p:nvSpPr>
          <p:cNvPr id="5" name="TextBox 4"/>
          <p:cNvSpPr txBox="1"/>
          <p:nvPr/>
        </p:nvSpPr>
        <p:spPr>
          <a:xfrm>
            <a:off x="5867400" y="4050268"/>
            <a:ext cx="578253" cy="369332"/>
          </a:xfrm>
          <a:prstGeom prst="rect">
            <a:avLst/>
          </a:prstGeom>
          <a:noFill/>
        </p:spPr>
        <p:txBody>
          <a:bodyPr wrap="none" rtlCol="0">
            <a:spAutoFit/>
          </a:bodyPr>
          <a:lstStyle/>
          <a:p>
            <a:r>
              <a:rPr lang="en-US" sz="1800" dirty="0">
                <a:solidFill>
                  <a:srgbClr val="FFFFFF"/>
                </a:solidFill>
              </a:rPr>
              <a:t>K11</a:t>
            </a:r>
          </a:p>
        </p:txBody>
      </p:sp>
      <p:sp>
        <p:nvSpPr>
          <p:cNvPr id="6" name="TextBox 5"/>
          <p:cNvSpPr txBox="1"/>
          <p:nvPr/>
        </p:nvSpPr>
        <p:spPr>
          <a:xfrm>
            <a:off x="5272015" y="4900136"/>
            <a:ext cx="595385" cy="369332"/>
          </a:xfrm>
          <a:prstGeom prst="rect">
            <a:avLst/>
          </a:prstGeom>
          <a:noFill/>
        </p:spPr>
        <p:txBody>
          <a:bodyPr wrap="none" rtlCol="0">
            <a:spAutoFit/>
          </a:bodyPr>
          <a:lstStyle/>
          <a:p>
            <a:r>
              <a:rPr lang="en-US" sz="1800" dirty="0">
                <a:solidFill>
                  <a:srgbClr val="FFFFFF"/>
                </a:solidFill>
              </a:rPr>
              <a:t>K22</a:t>
            </a:r>
          </a:p>
        </p:txBody>
      </p:sp>
      <p:sp>
        <p:nvSpPr>
          <p:cNvPr id="7" name="TextBox 6"/>
          <p:cNvSpPr txBox="1"/>
          <p:nvPr/>
        </p:nvSpPr>
        <p:spPr>
          <a:xfrm>
            <a:off x="4129015" y="51932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3594020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a:t>
            </a:r>
          </a:p>
        </p:txBody>
      </p:sp>
      <p:sp>
        <p:nvSpPr>
          <p:cNvPr id="3" name="Content Placeholder 2"/>
          <p:cNvSpPr>
            <a:spLocks noGrp="1"/>
          </p:cNvSpPr>
          <p:nvPr>
            <p:ph idx="1"/>
          </p:nvPr>
        </p:nvSpPr>
        <p:spPr/>
        <p:txBody>
          <a:bodyPr/>
          <a:lstStyle/>
          <a:p>
            <a:r>
              <a:rPr lang="en-US" dirty="0"/>
              <a:t>Users can optionally provide ANGLE1, ANGLE2, and ANGLE3 on a cell by cell basis</a:t>
            </a:r>
          </a:p>
          <a:p>
            <a:r>
              <a:rPr lang="en-US" dirty="0"/>
              <a:t>ANGLE1 is counter-clockwise rotation in the x, y plane</a:t>
            </a:r>
          </a:p>
        </p:txBody>
      </p:sp>
      <p:pic>
        <p:nvPicPr>
          <p:cNvPr id="4" name="Picture 3" descr="angle1.png"/>
          <p:cNvPicPr>
            <a:picLocks noChangeAspect="1"/>
          </p:cNvPicPr>
          <p:nvPr/>
        </p:nvPicPr>
        <p:blipFill rotWithShape="1">
          <a:blip r:embed="rId2" cstate="print">
            <a:extLst>
              <a:ext uri="{28A0092B-C50C-407E-A947-70E740481C1C}">
                <a14:useLocalDpi xmlns:a14="http://schemas.microsoft.com/office/drawing/2010/main"/>
              </a:ext>
            </a:extLst>
          </a:blip>
          <a:srcRect r="22575"/>
          <a:stretch/>
        </p:blipFill>
        <p:spPr>
          <a:xfrm>
            <a:off x="2286000" y="2590800"/>
            <a:ext cx="5319085" cy="4086154"/>
          </a:xfrm>
          <a:prstGeom prst="rect">
            <a:avLst/>
          </a:prstGeom>
        </p:spPr>
      </p:pic>
    </p:spTree>
    <p:extLst>
      <p:ext uri="{BB962C8B-B14F-4D97-AF65-F5344CB8AC3E}">
        <p14:creationId xmlns:p14="http://schemas.microsoft.com/office/powerpoint/2010/main" val="3141553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 (cont.)</a:t>
            </a:r>
          </a:p>
        </p:txBody>
      </p:sp>
      <p:sp>
        <p:nvSpPr>
          <p:cNvPr id="3" name="Content Placeholder 2"/>
          <p:cNvSpPr>
            <a:spLocks noGrp="1"/>
          </p:cNvSpPr>
          <p:nvPr>
            <p:ph idx="1"/>
          </p:nvPr>
        </p:nvSpPr>
        <p:spPr/>
        <p:txBody>
          <a:bodyPr/>
          <a:lstStyle/>
          <a:p>
            <a:r>
              <a:rPr lang="en-US" dirty="0"/>
              <a:t>All three angles can be specified to represent ellipsoid orientation</a:t>
            </a:r>
          </a:p>
        </p:txBody>
      </p:sp>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1504758" y="1419330"/>
            <a:ext cx="7612303" cy="5438670"/>
          </a:xfrm>
          <a:prstGeom prst="rect">
            <a:avLst/>
          </a:prstGeom>
        </p:spPr>
      </p:pic>
    </p:spTree>
    <p:extLst>
      <p:ext uri="{BB962C8B-B14F-4D97-AF65-F5344CB8AC3E}">
        <p14:creationId xmlns:p14="http://schemas.microsoft.com/office/powerpoint/2010/main" val="894493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Conductivity Approach</a:t>
            </a:r>
          </a:p>
        </p:txBody>
      </p:sp>
      <p:sp>
        <p:nvSpPr>
          <p:cNvPr id="10" name="Content Placeholder 9"/>
          <p:cNvSpPr>
            <a:spLocks noGrp="1"/>
          </p:cNvSpPr>
          <p:nvPr>
            <p:ph sz="half" idx="1"/>
          </p:nvPr>
        </p:nvSpPr>
        <p:spPr/>
        <p:txBody>
          <a:bodyPr/>
          <a:lstStyle/>
          <a:p>
            <a:r>
              <a:rPr lang="en-US" dirty="0"/>
              <a:t>Large errors for certain ellipsoid configurations</a:t>
            </a:r>
          </a:p>
          <a:p>
            <a:r>
              <a:rPr lang="en-US" dirty="0"/>
              <a:t>Approximate, but relatively fast</a:t>
            </a:r>
          </a:p>
          <a:p>
            <a:r>
              <a:rPr lang="en-US" dirty="0"/>
              <a:t>Simple to implement</a:t>
            </a:r>
          </a:p>
        </p:txBody>
      </p:sp>
      <p:sp>
        <p:nvSpPr>
          <p:cNvPr id="11" name="Content Placeholder 10"/>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5136379" y="1351095"/>
            <a:ext cx="3398021" cy="2458905"/>
          </a:xfrm>
          <a:prstGeom prst="rect">
            <a:avLst/>
          </a:prstGeom>
        </p:spPr>
      </p:pic>
      <p:pic>
        <p:nvPicPr>
          <p:cNvPr id="7" name="Picture 6"/>
          <p:cNvPicPr>
            <a:picLocks noChangeAspect="1"/>
          </p:cNvPicPr>
          <p:nvPr/>
        </p:nvPicPr>
        <p:blipFill>
          <a:blip r:embed="rId3"/>
          <a:stretch>
            <a:fillRect/>
          </a:stretch>
        </p:blipFill>
        <p:spPr>
          <a:xfrm>
            <a:off x="5791200" y="4243578"/>
            <a:ext cx="2307356" cy="633222"/>
          </a:xfrm>
          <a:prstGeom prst="rect">
            <a:avLst/>
          </a:prstGeom>
        </p:spPr>
      </p:pic>
      <p:pic>
        <p:nvPicPr>
          <p:cNvPr id="9" name="Picture 8"/>
          <p:cNvPicPr>
            <a:picLocks noChangeAspect="1"/>
          </p:cNvPicPr>
          <p:nvPr/>
        </p:nvPicPr>
        <p:blipFill>
          <a:blip r:embed="rId4"/>
          <a:stretch>
            <a:fillRect/>
          </a:stretch>
        </p:blipFill>
        <p:spPr>
          <a:xfrm>
            <a:off x="5838851" y="5410200"/>
            <a:ext cx="2162149" cy="713719"/>
          </a:xfrm>
          <a:prstGeom prst="rect">
            <a:avLst/>
          </a:prstGeom>
        </p:spPr>
      </p:pic>
    </p:spTree>
    <p:extLst>
      <p:ext uri="{BB962C8B-B14F-4D97-AF65-F5344CB8AC3E}">
        <p14:creationId xmlns:p14="http://schemas.microsoft.com/office/powerpoint/2010/main" val="3904875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 Approach</a:t>
            </a:r>
          </a:p>
        </p:txBody>
      </p:sp>
      <p:sp>
        <p:nvSpPr>
          <p:cNvPr id="8" name="Content Placeholder 7"/>
          <p:cNvSpPr>
            <a:spLocks noGrp="1"/>
          </p:cNvSpPr>
          <p:nvPr>
            <p:ph sz="half" idx="1"/>
          </p:nvPr>
        </p:nvSpPr>
        <p:spPr/>
        <p:txBody>
          <a:bodyPr/>
          <a:lstStyle/>
          <a:p>
            <a:r>
              <a:rPr lang="en-US" dirty="0"/>
              <a:t>General and robust handling of anisotropy</a:t>
            </a:r>
          </a:p>
          <a:p>
            <a:r>
              <a:rPr lang="en-US" dirty="0"/>
              <a:t>Computationally expensive</a:t>
            </a:r>
          </a:p>
          <a:p>
            <a:r>
              <a:rPr lang="en-US" dirty="0"/>
              <a:t>Improves flow solution for certain grid types</a:t>
            </a:r>
          </a:p>
          <a:p>
            <a:r>
              <a:rPr lang="en-US" dirty="0"/>
              <a:t>Is being used for dispersion</a:t>
            </a:r>
          </a:p>
        </p:txBody>
      </p:sp>
      <p:sp>
        <p:nvSpPr>
          <p:cNvPr id="9" name="Content Placeholder 8"/>
          <p:cNvSpPr>
            <a:spLocks noGrp="1"/>
          </p:cNvSpPr>
          <p:nvPr>
            <p:ph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5410200" y="304800"/>
            <a:ext cx="2352084" cy="1273797"/>
          </a:xfrm>
          <a:prstGeom prst="rect">
            <a:avLst/>
          </a:prstGeom>
        </p:spPr>
      </p:pic>
      <p:pic>
        <p:nvPicPr>
          <p:cNvPr id="6" name="Picture 5"/>
          <p:cNvPicPr>
            <a:picLocks noChangeAspect="1"/>
          </p:cNvPicPr>
          <p:nvPr/>
        </p:nvPicPr>
        <p:blipFill>
          <a:blip r:embed="rId3"/>
          <a:stretch>
            <a:fillRect/>
          </a:stretch>
        </p:blipFill>
        <p:spPr>
          <a:xfrm>
            <a:off x="4267200" y="1905000"/>
            <a:ext cx="4692318" cy="955644"/>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6400" y="3048000"/>
            <a:ext cx="2404813" cy="174658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49239" y="5041299"/>
            <a:ext cx="1394761" cy="1805925"/>
          </a:xfrm>
          <a:prstGeom prst="rect">
            <a:avLst/>
          </a:prstGeom>
        </p:spPr>
      </p:pic>
    </p:spTree>
    <p:extLst>
      <p:ext uri="{BB962C8B-B14F-4D97-AF65-F5344CB8AC3E}">
        <p14:creationId xmlns:p14="http://schemas.microsoft.com/office/powerpoint/2010/main" val="375285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Development and use in the USGS</a:t>
            </a:r>
          </a:p>
        </p:txBody>
      </p:sp>
      <p:pic>
        <p:nvPicPr>
          <p:cNvPr id="4" name="Picture 3"/>
          <p:cNvPicPr>
            <a:picLocks noChangeAspect="1"/>
          </p:cNvPicPr>
          <p:nvPr/>
        </p:nvPicPr>
        <p:blipFill>
          <a:blip r:embed="rId2"/>
          <a:stretch>
            <a:fillRect/>
          </a:stretch>
        </p:blipFill>
        <p:spPr>
          <a:xfrm>
            <a:off x="2186576" y="2118715"/>
            <a:ext cx="4770849" cy="3062885"/>
          </a:xfrm>
          <a:prstGeom prst="rect">
            <a:avLst/>
          </a:prstGeom>
        </p:spPr>
      </p:pic>
      <p:sp>
        <p:nvSpPr>
          <p:cNvPr id="5" name="TextBox 4"/>
          <p:cNvSpPr txBox="1"/>
          <p:nvPr/>
        </p:nvSpPr>
        <p:spPr>
          <a:xfrm>
            <a:off x="3719028" y="1524000"/>
            <a:ext cx="1672253" cy="707886"/>
          </a:xfrm>
          <a:prstGeom prst="rect">
            <a:avLst/>
          </a:prstGeom>
          <a:noFill/>
        </p:spPr>
        <p:txBody>
          <a:bodyPr wrap="none" rtlCol="0">
            <a:spAutoFit/>
          </a:bodyPr>
          <a:lstStyle/>
          <a:p>
            <a:pPr algn="ctr"/>
            <a:r>
              <a:rPr lang="en-US" sz="2000" dirty="0">
                <a:solidFill>
                  <a:schemeClr val="bg1"/>
                </a:solidFill>
              </a:rPr>
              <a:t>Office of </a:t>
            </a:r>
          </a:p>
          <a:p>
            <a:pPr algn="ctr"/>
            <a:r>
              <a:rPr lang="en-US" sz="2000" dirty="0">
                <a:solidFill>
                  <a:schemeClr val="bg1"/>
                </a:solidFill>
              </a:rPr>
              <a:t>Groundwater</a:t>
            </a:r>
          </a:p>
        </p:txBody>
      </p:sp>
      <p:sp>
        <p:nvSpPr>
          <p:cNvPr id="6" name="TextBox 5"/>
          <p:cNvSpPr txBox="1"/>
          <p:nvPr/>
        </p:nvSpPr>
        <p:spPr>
          <a:xfrm>
            <a:off x="5867400" y="5083314"/>
            <a:ext cx="1842897" cy="707886"/>
          </a:xfrm>
          <a:prstGeom prst="rect">
            <a:avLst/>
          </a:prstGeom>
          <a:noFill/>
        </p:spPr>
        <p:txBody>
          <a:bodyPr wrap="none" rtlCol="0">
            <a:spAutoFit/>
          </a:bodyPr>
          <a:lstStyle/>
          <a:p>
            <a:pPr algn="ctr"/>
            <a:r>
              <a:rPr lang="en-US" sz="2000" dirty="0">
                <a:solidFill>
                  <a:schemeClr val="bg1"/>
                </a:solidFill>
              </a:rPr>
              <a:t>Water Science</a:t>
            </a:r>
          </a:p>
          <a:p>
            <a:pPr algn="ctr"/>
            <a:r>
              <a:rPr lang="en-US" sz="2000" dirty="0">
                <a:solidFill>
                  <a:schemeClr val="bg1"/>
                </a:solidFill>
              </a:rPr>
              <a:t>Centers</a:t>
            </a:r>
          </a:p>
        </p:txBody>
      </p:sp>
      <p:sp>
        <p:nvSpPr>
          <p:cNvPr id="7" name="TextBox 6"/>
          <p:cNvSpPr txBox="1"/>
          <p:nvPr/>
        </p:nvSpPr>
        <p:spPr>
          <a:xfrm>
            <a:off x="1371600" y="5029200"/>
            <a:ext cx="2294619" cy="707886"/>
          </a:xfrm>
          <a:prstGeom prst="rect">
            <a:avLst/>
          </a:prstGeom>
          <a:noFill/>
        </p:spPr>
        <p:txBody>
          <a:bodyPr wrap="none" rtlCol="0">
            <a:spAutoFit/>
          </a:bodyPr>
          <a:lstStyle/>
          <a:p>
            <a:pPr algn="ctr"/>
            <a:r>
              <a:rPr lang="en-US" sz="2000" dirty="0">
                <a:solidFill>
                  <a:schemeClr val="bg1"/>
                </a:solidFill>
              </a:rPr>
              <a:t>National Research</a:t>
            </a:r>
          </a:p>
          <a:p>
            <a:pPr algn="ctr"/>
            <a:r>
              <a:rPr lang="en-US" sz="2000" dirty="0">
                <a:solidFill>
                  <a:schemeClr val="bg1"/>
                </a:solidFill>
              </a:rPr>
              <a:t>Program</a:t>
            </a:r>
          </a:p>
        </p:txBody>
      </p:sp>
    </p:spTree>
    <p:extLst>
      <p:ext uri="{BB962C8B-B14F-4D97-AF65-F5344CB8AC3E}">
        <p14:creationId xmlns:p14="http://schemas.microsoft.com/office/powerpoint/2010/main" val="3209695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1981200" y="1219200"/>
            <a:ext cx="5671820" cy="5085080"/>
          </a:xfrm>
          <a:prstGeom prst="rect">
            <a:avLst/>
          </a:prstGeom>
        </p:spPr>
      </p:pic>
    </p:spTree>
    <p:extLst>
      <p:ext uri="{BB962C8B-B14F-4D97-AF65-F5344CB8AC3E}">
        <p14:creationId xmlns:p14="http://schemas.microsoft.com/office/powerpoint/2010/main" val="3501400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2438400" y="1143000"/>
            <a:ext cx="4457700" cy="5410200"/>
          </a:xfrm>
          <a:prstGeom prst="rect">
            <a:avLst/>
          </a:prstGeom>
        </p:spPr>
      </p:pic>
    </p:spTree>
    <p:extLst>
      <p:ext uri="{BB962C8B-B14F-4D97-AF65-F5344CB8AC3E}">
        <p14:creationId xmlns:p14="http://schemas.microsoft.com/office/powerpoint/2010/main" val="457165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Water Mover (MVR) Package	</a:t>
            </a:r>
          </a:p>
        </p:txBody>
      </p:sp>
      <p:sp>
        <p:nvSpPr>
          <p:cNvPr id="8" name="Content Placeholder 7"/>
          <p:cNvSpPr>
            <a:spLocks noGrp="1"/>
          </p:cNvSpPr>
          <p:nvPr>
            <p:ph idx="1"/>
          </p:nvPr>
        </p:nvSpPr>
        <p:spPr/>
        <p:txBody>
          <a:bodyPr/>
          <a:lstStyle/>
          <a:p>
            <a:r>
              <a:rPr lang="en-US" dirty="0"/>
              <a:t>Need </a:t>
            </a:r>
            <a:r>
              <a:rPr lang="en-US" dirty="0" err="1"/>
              <a:t>trackable</a:t>
            </a:r>
            <a:r>
              <a:rPr lang="en-US" dirty="0"/>
              <a:t> way to transfer available water from one package to another</a:t>
            </a:r>
          </a:p>
          <a:p>
            <a:pPr lvl="1"/>
            <a:r>
              <a:rPr lang="en-US" dirty="0"/>
              <a:t>Previously hardwired (e.g., LAK &lt;&gt; SFR, DRT)</a:t>
            </a:r>
          </a:p>
          <a:p>
            <a:r>
              <a:rPr lang="en-US" dirty="0"/>
              <a:t>MODFLOW 6 has generic capability to move water from a “provider” to a “receiver”</a:t>
            </a:r>
          </a:p>
          <a:p>
            <a:r>
              <a:rPr lang="en-US" dirty="0"/>
              <a:t>Provider packages:</a:t>
            </a:r>
          </a:p>
          <a:p>
            <a:pPr lvl="1"/>
            <a:r>
              <a:rPr lang="en-US" dirty="0"/>
              <a:t>WEL, DRN, RIV, GHB</a:t>
            </a:r>
          </a:p>
          <a:p>
            <a:pPr lvl="1"/>
            <a:r>
              <a:rPr lang="en-US" dirty="0"/>
              <a:t>MAW, SFR, LAK, UZF</a:t>
            </a:r>
          </a:p>
          <a:p>
            <a:r>
              <a:rPr lang="en-US" dirty="0"/>
              <a:t>Receiver packages:</a:t>
            </a:r>
          </a:p>
          <a:p>
            <a:pPr lvl="1"/>
            <a:r>
              <a:rPr lang="en-US" dirty="0"/>
              <a:t>MAW, SFR, LAK, UZF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047" y="3982199"/>
            <a:ext cx="3590926" cy="2365710"/>
          </a:xfrm>
          <a:prstGeom prst="rect">
            <a:avLst/>
          </a:prstGeom>
        </p:spPr>
      </p:pic>
    </p:spTree>
    <p:extLst>
      <p:ext uri="{BB962C8B-B14F-4D97-AF65-F5344CB8AC3E}">
        <p14:creationId xmlns:p14="http://schemas.microsoft.com/office/powerpoint/2010/main" val="72484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Under development</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479271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ED56-6A72-0449-B7D1-F97AD01CC988}"/>
              </a:ext>
            </a:extLst>
          </p:cNvPr>
          <p:cNvSpPr>
            <a:spLocks noGrp="1"/>
          </p:cNvSpPr>
          <p:nvPr>
            <p:ph type="title"/>
          </p:nvPr>
        </p:nvSpPr>
        <p:spPr/>
        <p:txBody>
          <a:bodyPr/>
          <a:lstStyle/>
          <a:p>
            <a:r>
              <a:rPr lang="en-US" dirty="0"/>
              <a:t>Current Efforts</a:t>
            </a:r>
          </a:p>
        </p:txBody>
      </p:sp>
      <p:sp>
        <p:nvSpPr>
          <p:cNvPr id="3" name="Content Placeholder 2">
            <a:extLst>
              <a:ext uri="{FF2B5EF4-FFF2-40B4-BE49-F238E27FC236}">
                <a16:creationId xmlns:a16="http://schemas.microsoft.com/office/drawing/2014/main" id="{29728841-40F1-2342-BEA4-9BF7A8579757}"/>
              </a:ext>
            </a:extLst>
          </p:cNvPr>
          <p:cNvSpPr>
            <a:spLocks noGrp="1"/>
          </p:cNvSpPr>
          <p:nvPr>
            <p:ph idx="1"/>
          </p:nvPr>
        </p:nvSpPr>
        <p:spPr/>
        <p:txBody>
          <a:bodyPr/>
          <a:lstStyle/>
          <a:p>
            <a:r>
              <a:rPr lang="en-US" sz="2000" dirty="0"/>
              <a:t>Subsidence Package</a:t>
            </a:r>
          </a:p>
          <a:p>
            <a:r>
              <a:rPr lang="en-US" sz="2000" dirty="0"/>
              <a:t>XT3D across models</a:t>
            </a:r>
          </a:p>
          <a:p>
            <a:r>
              <a:rPr lang="en-US" sz="2000" dirty="0"/>
              <a:t>MPI parallelization</a:t>
            </a:r>
          </a:p>
          <a:p>
            <a:r>
              <a:rPr lang="en-US" sz="2000" dirty="0"/>
              <a:t>Generalized particle tracking</a:t>
            </a:r>
          </a:p>
          <a:p>
            <a:r>
              <a:rPr lang="en-US" sz="2000" dirty="0"/>
              <a:t>Groundwater Transport GWT Model</a:t>
            </a:r>
          </a:p>
          <a:p>
            <a:pPr lvl="1"/>
            <a:r>
              <a:rPr lang="en-US" sz="1800" dirty="0"/>
              <a:t>Unstructured grids</a:t>
            </a:r>
          </a:p>
          <a:p>
            <a:pPr lvl="1"/>
            <a:r>
              <a:rPr lang="en-US" sz="1800" dirty="0"/>
              <a:t>XT3D for dispersion</a:t>
            </a:r>
          </a:p>
          <a:p>
            <a:pPr lvl="1"/>
            <a:r>
              <a:rPr lang="en-US" sz="1800" dirty="0"/>
              <a:t>Transport through cells that are “dry”</a:t>
            </a:r>
          </a:p>
          <a:p>
            <a:r>
              <a:rPr lang="en-US" sz="2000" dirty="0"/>
              <a:t>Variable Density Groundwater Flow and Transport</a:t>
            </a:r>
          </a:p>
          <a:p>
            <a:pPr lvl="1"/>
            <a:r>
              <a:rPr lang="en-US" sz="1800" dirty="0"/>
              <a:t>Unstructured grids</a:t>
            </a:r>
          </a:p>
          <a:p>
            <a:pPr lvl="1"/>
            <a:r>
              <a:rPr lang="en-US" sz="1800" dirty="0"/>
              <a:t>Support for Newton (hydraulic head formulation)</a:t>
            </a:r>
          </a:p>
          <a:p>
            <a:r>
              <a:rPr lang="en-US" sz="2000" dirty="0"/>
              <a:t>Linear Network Flow (LNF) Model </a:t>
            </a:r>
          </a:p>
          <a:p>
            <a:r>
              <a:rPr lang="en-US" sz="2000" dirty="0"/>
              <a:t>Landscape Hydrology Model</a:t>
            </a:r>
          </a:p>
        </p:txBody>
      </p:sp>
    </p:spTree>
    <p:extLst>
      <p:ext uri="{BB962C8B-B14F-4D97-AF65-F5344CB8AC3E}">
        <p14:creationId xmlns:p14="http://schemas.microsoft.com/office/powerpoint/2010/main" val="1829741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8739-3643-1746-954F-115E2D7B3707}"/>
              </a:ext>
            </a:extLst>
          </p:cNvPr>
          <p:cNvSpPr>
            <a:spLocks noGrp="1"/>
          </p:cNvSpPr>
          <p:nvPr>
            <p:ph type="title"/>
          </p:nvPr>
        </p:nvSpPr>
        <p:spPr/>
        <p:txBody>
          <a:bodyPr/>
          <a:lstStyle/>
          <a:p>
            <a:r>
              <a:rPr lang="en-US" dirty="0"/>
              <a:t>Henry-Like Wetting/Drying Problem</a:t>
            </a:r>
          </a:p>
        </p:txBody>
      </p:sp>
      <p:pic>
        <p:nvPicPr>
          <p:cNvPr id="4" name="Picture 3">
            <a:extLst>
              <a:ext uri="{FF2B5EF4-FFF2-40B4-BE49-F238E27FC236}">
                <a16:creationId xmlns:a16="http://schemas.microsoft.com/office/drawing/2014/main" id="{7738E07F-779C-524D-84A7-9079C7E2F50B}"/>
              </a:ext>
            </a:extLst>
          </p:cNvPr>
          <p:cNvPicPr>
            <a:picLocks noChangeAspect="1"/>
          </p:cNvPicPr>
          <p:nvPr/>
        </p:nvPicPr>
        <p:blipFill>
          <a:blip r:embed="rId3"/>
          <a:stretch>
            <a:fillRect/>
          </a:stretch>
        </p:blipFill>
        <p:spPr>
          <a:xfrm>
            <a:off x="1219200" y="1727203"/>
            <a:ext cx="6451600" cy="3378200"/>
          </a:xfrm>
          <a:prstGeom prst="rect">
            <a:avLst/>
          </a:prstGeom>
          <a:solidFill>
            <a:schemeClr val="bg1"/>
          </a:solidFill>
        </p:spPr>
      </p:pic>
      <p:cxnSp>
        <p:nvCxnSpPr>
          <p:cNvPr id="6" name="Straight Arrow Connector 5">
            <a:extLst>
              <a:ext uri="{FF2B5EF4-FFF2-40B4-BE49-F238E27FC236}">
                <a16:creationId xmlns:a16="http://schemas.microsoft.com/office/drawing/2014/main" id="{D0AB83CE-1306-4849-88E4-5B06BF04A84C}"/>
              </a:ext>
            </a:extLst>
          </p:cNvPr>
          <p:cNvCxnSpPr>
            <a:cxnSpLocks/>
          </p:cNvCxnSpPr>
          <p:nvPr/>
        </p:nvCxnSpPr>
        <p:spPr bwMode="auto">
          <a:xfrm flipV="1">
            <a:off x="7848600" y="2032003"/>
            <a:ext cx="0" cy="2743200"/>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4E3BFDBB-1F71-964E-9DC5-1298400337C5}"/>
              </a:ext>
            </a:extLst>
          </p:cNvPr>
          <p:cNvSpPr txBox="1"/>
          <p:nvPr/>
        </p:nvSpPr>
        <p:spPr>
          <a:xfrm rot="16200000">
            <a:off x="6258868" y="2906070"/>
            <a:ext cx="3937000" cy="461665"/>
          </a:xfrm>
          <a:prstGeom prst="rect">
            <a:avLst/>
          </a:prstGeom>
          <a:noFill/>
        </p:spPr>
        <p:txBody>
          <a:bodyPr wrap="square" rtlCol="0">
            <a:spAutoFit/>
          </a:bodyPr>
          <a:lstStyle/>
          <a:p>
            <a:r>
              <a:rPr lang="en-US" sz="2400" dirty="0">
                <a:solidFill>
                  <a:schemeClr val="bg1"/>
                </a:solidFill>
              </a:rPr>
              <a:t>Seawater Tidal Boundary</a:t>
            </a:r>
            <a:endParaRPr lang="en-US" sz="2400" baseline="-25000" dirty="0">
              <a:solidFill>
                <a:schemeClr val="bg1"/>
              </a:solidFill>
            </a:endParaRPr>
          </a:p>
        </p:txBody>
      </p:sp>
      <p:cxnSp>
        <p:nvCxnSpPr>
          <p:cNvPr id="10" name="Straight Arrow Connector 9">
            <a:extLst>
              <a:ext uri="{FF2B5EF4-FFF2-40B4-BE49-F238E27FC236}">
                <a16:creationId xmlns:a16="http://schemas.microsoft.com/office/drawing/2014/main" id="{BED30B66-3118-F64D-AFDF-139D6D10FC5D}"/>
              </a:ext>
            </a:extLst>
          </p:cNvPr>
          <p:cNvCxnSpPr>
            <a:cxnSpLocks/>
          </p:cNvCxnSpPr>
          <p:nvPr/>
        </p:nvCxnSpPr>
        <p:spPr bwMode="auto">
          <a:xfrm flipV="1">
            <a:off x="1066800" y="1828803"/>
            <a:ext cx="0" cy="2946400"/>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a:extLst>
              <a:ext uri="{FF2B5EF4-FFF2-40B4-BE49-F238E27FC236}">
                <a16:creationId xmlns:a16="http://schemas.microsoft.com/office/drawing/2014/main" id="{2F01BB63-572F-6947-AB2C-8C642247E34F}"/>
              </a:ext>
            </a:extLst>
          </p:cNvPr>
          <p:cNvSpPr txBox="1"/>
          <p:nvPr/>
        </p:nvSpPr>
        <p:spPr>
          <a:xfrm rot="16200000">
            <a:off x="-1411934" y="3083869"/>
            <a:ext cx="4343402" cy="461665"/>
          </a:xfrm>
          <a:prstGeom prst="rect">
            <a:avLst/>
          </a:prstGeom>
          <a:noFill/>
        </p:spPr>
        <p:txBody>
          <a:bodyPr wrap="square" rtlCol="0">
            <a:spAutoFit/>
          </a:bodyPr>
          <a:lstStyle/>
          <a:p>
            <a:r>
              <a:rPr lang="en-US" sz="2400" dirty="0" err="1">
                <a:solidFill>
                  <a:schemeClr val="bg1"/>
                </a:solidFill>
              </a:rPr>
              <a:t>Freswhwater</a:t>
            </a:r>
            <a:r>
              <a:rPr lang="en-US" sz="2400" dirty="0">
                <a:solidFill>
                  <a:schemeClr val="bg1"/>
                </a:solidFill>
              </a:rPr>
              <a:t> Inflow Boundary</a:t>
            </a:r>
            <a:endParaRPr lang="en-US" sz="2400" baseline="-25000" dirty="0">
              <a:solidFill>
                <a:schemeClr val="bg1"/>
              </a:solidFill>
            </a:endParaRPr>
          </a:p>
        </p:txBody>
      </p:sp>
    </p:spTree>
    <p:extLst>
      <p:ext uri="{BB962C8B-B14F-4D97-AF65-F5344CB8AC3E}">
        <p14:creationId xmlns:p14="http://schemas.microsoft.com/office/powerpoint/2010/main" val="1419122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7C58-137A-6C47-92A5-CEB973C0D893}"/>
              </a:ext>
            </a:extLst>
          </p:cNvPr>
          <p:cNvSpPr>
            <a:spLocks noGrp="1"/>
          </p:cNvSpPr>
          <p:nvPr>
            <p:ph type="title"/>
          </p:nvPr>
        </p:nvSpPr>
        <p:spPr/>
        <p:txBody>
          <a:bodyPr/>
          <a:lstStyle/>
          <a:p>
            <a:r>
              <a:rPr lang="en-US" dirty="0"/>
              <a:t>MODFLOW 6 Animation</a:t>
            </a:r>
          </a:p>
        </p:txBody>
      </p:sp>
      <p:pic>
        <p:nvPicPr>
          <p:cNvPr id="4" name="movie">
            <a:hlinkClick r:id="" action="ppaction://media"/>
            <a:extLst>
              <a:ext uri="{FF2B5EF4-FFF2-40B4-BE49-F238E27FC236}">
                <a16:creationId xmlns:a16="http://schemas.microsoft.com/office/drawing/2014/main" id="{4D5191D1-107A-5E4A-BB3F-B5D8D17B20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422" r="8368" b="12578"/>
          <a:stretch/>
        </p:blipFill>
        <p:spPr>
          <a:xfrm>
            <a:off x="381000" y="1447800"/>
            <a:ext cx="8378825" cy="4267201"/>
          </a:xfrm>
          <a:prstGeom prst="rect">
            <a:avLst/>
          </a:prstGeom>
        </p:spPr>
      </p:pic>
    </p:spTree>
    <p:extLst>
      <p:ext uri="{BB962C8B-B14F-4D97-AF65-F5344CB8AC3E}">
        <p14:creationId xmlns:p14="http://schemas.microsoft.com/office/powerpoint/2010/main" val="33273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MODFLOW Core Versions</a:t>
            </a:r>
          </a:p>
        </p:txBody>
      </p:sp>
      <p:pic>
        <p:nvPicPr>
          <p:cNvPr id="5" name="Picture 4" descr="unnamed.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23940" y="1609113"/>
            <a:ext cx="1065483" cy="1381126"/>
          </a:xfrm>
          <a:prstGeom prst="rect">
            <a:avLst/>
          </a:prstGeom>
        </p:spPr>
      </p:pic>
      <p:pic>
        <p:nvPicPr>
          <p:cNvPr id="6" name="Picture 5" descr="unnamed.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704100" y="1602653"/>
            <a:ext cx="1057484" cy="139404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76261" y="1600200"/>
            <a:ext cx="1081009" cy="139895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71947" y="1616512"/>
            <a:ext cx="1055800" cy="1366329"/>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42423" y="1602226"/>
            <a:ext cx="1077577" cy="1394900"/>
          </a:xfrm>
          <a:prstGeom prst="rect">
            <a:avLst/>
          </a:prstGeom>
        </p:spPr>
      </p:pic>
      <p:sp>
        <p:nvSpPr>
          <p:cNvPr id="10" name="TextBox 9"/>
          <p:cNvSpPr txBox="1"/>
          <p:nvPr/>
        </p:nvSpPr>
        <p:spPr>
          <a:xfrm>
            <a:off x="1607127" y="2933023"/>
            <a:ext cx="641121" cy="338554"/>
          </a:xfrm>
          <a:prstGeom prst="rect">
            <a:avLst/>
          </a:prstGeom>
          <a:noFill/>
        </p:spPr>
        <p:txBody>
          <a:bodyPr wrap="none" rtlCol="0">
            <a:spAutoFit/>
          </a:bodyPr>
          <a:lstStyle/>
          <a:p>
            <a:r>
              <a:rPr lang="en-US" sz="1600" dirty="0">
                <a:solidFill>
                  <a:srgbClr val="FFFF00"/>
                </a:solidFill>
              </a:rPr>
              <a:t>1984</a:t>
            </a:r>
          </a:p>
        </p:txBody>
      </p:sp>
      <p:sp>
        <p:nvSpPr>
          <p:cNvPr id="11" name="TextBox 10"/>
          <p:cNvSpPr txBox="1"/>
          <p:nvPr/>
        </p:nvSpPr>
        <p:spPr>
          <a:xfrm>
            <a:off x="2929467" y="2954574"/>
            <a:ext cx="641121" cy="338554"/>
          </a:xfrm>
          <a:prstGeom prst="rect">
            <a:avLst/>
          </a:prstGeom>
          <a:noFill/>
        </p:spPr>
        <p:txBody>
          <a:bodyPr wrap="none" rtlCol="0">
            <a:spAutoFit/>
          </a:bodyPr>
          <a:lstStyle/>
          <a:p>
            <a:r>
              <a:rPr lang="en-US" sz="1600" dirty="0">
                <a:solidFill>
                  <a:srgbClr val="FFFF00"/>
                </a:solidFill>
              </a:rPr>
              <a:t>1988</a:t>
            </a:r>
          </a:p>
        </p:txBody>
      </p:sp>
      <p:sp>
        <p:nvSpPr>
          <p:cNvPr id="12" name="TextBox 11"/>
          <p:cNvSpPr txBox="1"/>
          <p:nvPr/>
        </p:nvSpPr>
        <p:spPr>
          <a:xfrm>
            <a:off x="4197929" y="2960731"/>
            <a:ext cx="641121" cy="338554"/>
          </a:xfrm>
          <a:prstGeom prst="rect">
            <a:avLst/>
          </a:prstGeom>
          <a:noFill/>
        </p:spPr>
        <p:txBody>
          <a:bodyPr wrap="none" rtlCol="0">
            <a:spAutoFit/>
          </a:bodyPr>
          <a:lstStyle/>
          <a:p>
            <a:r>
              <a:rPr lang="en-US" sz="1600" dirty="0">
                <a:solidFill>
                  <a:srgbClr val="FFFF00"/>
                </a:solidFill>
              </a:rPr>
              <a:t>1996</a:t>
            </a:r>
          </a:p>
        </p:txBody>
      </p:sp>
      <p:sp>
        <p:nvSpPr>
          <p:cNvPr id="13" name="TextBox 12"/>
          <p:cNvSpPr txBox="1"/>
          <p:nvPr/>
        </p:nvSpPr>
        <p:spPr>
          <a:xfrm>
            <a:off x="5489480" y="2959191"/>
            <a:ext cx="641121" cy="338554"/>
          </a:xfrm>
          <a:prstGeom prst="rect">
            <a:avLst/>
          </a:prstGeom>
          <a:noFill/>
        </p:spPr>
        <p:txBody>
          <a:bodyPr wrap="none" rtlCol="0">
            <a:spAutoFit/>
          </a:bodyPr>
          <a:lstStyle/>
          <a:p>
            <a:r>
              <a:rPr lang="en-US" sz="1600" dirty="0">
                <a:solidFill>
                  <a:srgbClr val="FFFF00"/>
                </a:solidFill>
              </a:rPr>
              <a:t>2000</a:t>
            </a:r>
          </a:p>
        </p:txBody>
      </p:sp>
      <p:sp>
        <p:nvSpPr>
          <p:cNvPr id="14" name="TextBox 13"/>
          <p:cNvSpPr txBox="1"/>
          <p:nvPr/>
        </p:nvSpPr>
        <p:spPr>
          <a:xfrm>
            <a:off x="6742547" y="2949955"/>
            <a:ext cx="641121" cy="338554"/>
          </a:xfrm>
          <a:prstGeom prst="rect">
            <a:avLst/>
          </a:prstGeom>
          <a:noFill/>
        </p:spPr>
        <p:txBody>
          <a:bodyPr wrap="none" rtlCol="0">
            <a:spAutoFit/>
          </a:bodyPr>
          <a:lstStyle/>
          <a:p>
            <a:r>
              <a:rPr lang="en-US" sz="1600" dirty="0">
                <a:solidFill>
                  <a:srgbClr val="FFFF00"/>
                </a:solidFill>
              </a:rPr>
              <a:t>2005</a:t>
            </a:r>
          </a:p>
        </p:txBody>
      </p:sp>
      <p:sp>
        <p:nvSpPr>
          <p:cNvPr id="2" name="TextBox 1"/>
          <p:cNvSpPr txBox="1"/>
          <p:nvPr/>
        </p:nvSpPr>
        <p:spPr>
          <a:xfrm>
            <a:off x="1600200" y="3494544"/>
            <a:ext cx="6019800" cy="2677656"/>
          </a:xfrm>
          <a:prstGeom prst="rect">
            <a:avLst/>
          </a:prstGeom>
          <a:noFill/>
        </p:spPr>
        <p:txBody>
          <a:bodyPr wrap="square" rtlCol="0">
            <a:spAutoFit/>
          </a:bodyPr>
          <a:lstStyle/>
          <a:p>
            <a:r>
              <a:rPr lang="en-US" sz="2400" dirty="0">
                <a:solidFill>
                  <a:schemeClr val="bg1"/>
                </a:solidFill>
              </a:rPr>
              <a:t>What do we mean by “core” version?</a:t>
            </a:r>
          </a:p>
          <a:p>
            <a:pPr marL="457200" indent="-457200">
              <a:buFont typeface="Arial"/>
              <a:buChar char="•"/>
            </a:pPr>
            <a:r>
              <a:rPr lang="en-US" sz="2400" dirty="0">
                <a:solidFill>
                  <a:schemeClr val="bg1"/>
                </a:solidFill>
              </a:rPr>
              <a:t>Production version</a:t>
            </a:r>
          </a:p>
          <a:p>
            <a:pPr marL="457200" indent="-457200">
              <a:buFont typeface="Arial"/>
              <a:buChar char="•"/>
            </a:pPr>
            <a:r>
              <a:rPr lang="en-US" sz="2400" dirty="0">
                <a:solidFill>
                  <a:schemeClr val="bg1"/>
                </a:solidFill>
              </a:rPr>
              <a:t>Stable</a:t>
            </a:r>
          </a:p>
          <a:p>
            <a:pPr marL="457200" indent="-457200">
              <a:buFont typeface="Arial"/>
              <a:buChar char="•"/>
            </a:pPr>
            <a:r>
              <a:rPr lang="en-US" sz="2400" dirty="0">
                <a:solidFill>
                  <a:schemeClr val="bg1"/>
                </a:solidFill>
              </a:rPr>
              <a:t>Well documented</a:t>
            </a:r>
          </a:p>
          <a:p>
            <a:pPr marL="457200" indent="-457200">
              <a:buFont typeface="Arial"/>
              <a:buChar char="•"/>
            </a:pPr>
            <a:r>
              <a:rPr lang="en-US" sz="2400" dirty="0">
                <a:solidFill>
                  <a:schemeClr val="bg1"/>
                </a:solidFill>
              </a:rPr>
              <a:t>Well tested</a:t>
            </a:r>
          </a:p>
          <a:p>
            <a:pPr marL="457200" indent="-457200">
              <a:buFont typeface="Arial"/>
              <a:buChar char="•"/>
            </a:pPr>
            <a:r>
              <a:rPr lang="en-US" sz="2400" dirty="0">
                <a:solidFill>
                  <a:schemeClr val="bg1"/>
                </a:solidFill>
              </a:rPr>
              <a:t>Long-term funding</a:t>
            </a:r>
          </a:p>
          <a:p>
            <a:pPr marL="457200" indent="-457200">
              <a:buFont typeface="Arial"/>
              <a:buChar char="•"/>
            </a:pPr>
            <a:r>
              <a:rPr lang="en-US" sz="2400" dirty="0">
                <a:solidFill>
                  <a:schemeClr val="bg1"/>
                </a:solidFill>
              </a:rPr>
              <a:t>Starting point for new developments</a:t>
            </a:r>
          </a:p>
        </p:txBody>
      </p:sp>
      <p:pic>
        <p:nvPicPr>
          <p:cNvPr id="15" name="Picture 14"/>
          <p:cNvPicPr>
            <a:picLocks noChangeAspect="1"/>
          </p:cNvPicPr>
          <p:nvPr/>
        </p:nvPicPr>
        <p:blipFill>
          <a:blip r:embed="rId8"/>
          <a:stretch>
            <a:fillRect/>
          </a:stretch>
        </p:blipFill>
        <p:spPr>
          <a:xfrm>
            <a:off x="6172200" y="4191000"/>
            <a:ext cx="2784583" cy="1107907"/>
          </a:xfrm>
          <a:prstGeom prst="rect">
            <a:avLst/>
          </a:prstGeom>
        </p:spPr>
      </p:pic>
    </p:spTree>
    <p:extLst>
      <p:ext uri="{BB962C8B-B14F-4D97-AF65-F5344CB8AC3E}">
        <p14:creationId xmlns:p14="http://schemas.microsoft.com/office/powerpoint/2010/main" val="2630180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Philosophy of a “Production Code”</a:t>
            </a:r>
          </a:p>
        </p:txBody>
      </p:sp>
      <p:sp>
        <p:nvSpPr>
          <p:cNvPr id="3" name="Content Placeholder 2"/>
          <p:cNvSpPr>
            <a:spLocks noGrp="1"/>
          </p:cNvSpPr>
          <p:nvPr>
            <p:ph idx="1"/>
          </p:nvPr>
        </p:nvSpPr>
        <p:spPr/>
        <p:txBody>
          <a:bodyPr/>
          <a:lstStyle/>
          <a:p>
            <a:pPr>
              <a:defRPr/>
            </a:pPr>
            <a:r>
              <a:rPr lang="en-US" dirty="0">
                <a:cs typeface="+mn-cs"/>
              </a:rPr>
              <a:t>Easy to understand</a:t>
            </a:r>
          </a:p>
          <a:p>
            <a:pPr lvl="1">
              <a:defRPr/>
            </a:pPr>
            <a:r>
              <a:rPr lang="en-US" dirty="0">
                <a:cs typeface="+mn-cs"/>
              </a:rPr>
              <a:t>Finite difference</a:t>
            </a:r>
          </a:p>
          <a:p>
            <a:pPr lvl="1">
              <a:defRPr/>
            </a:pPr>
            <a:r>
              <a:rPr lang="en-US" dirty="0">
                <a:cs typeface="+mn-cs"/>
              </a:rPr>
              <a:t>Well documented</a:t>
            </a:r>
          </a:p>
          <a:p>
            <a:pPr>
              <a:defRPr/>
            </a:pPr>
            <a:r>
              <a:rPr lang="en-US" dirty="0">
                <a:cs typeface="+mn-cs"/>
              </a:rPr>
              <a:t>Extensible</a:t>
            </a:r>
          </a:p>
          <a:p>
            <a:pPr lvl="1">
              <a:defRPr/>
            </a:pPr>
            <a:r>
              <a:rPr lang="en-US" dirty="0">
                <a:cs typeface="+mn-cs"/>
              </a:rPr>
              <a:t>Modular design</a:t>
            </a:r>
          </a:p>
          <a:p>
            <a:pPr>
              <a:defRPr/>
            </a:pPr>
            <a:r>
              <a:rPr lang="en-US" dirty="0">
                <a:cs typeface="+mn-cs"/>
              </a:rPr>
              <a:t>Portable</a:t>
            </a:r>
          </a:p>
          <a:p>
            <a:pPr lvl="1">
              <a:defRPr/>
            </a:pPr>
            <a:r>
              <a:rPr lang="en-US" dirty="0">
                <a:cs typeface="+mn-cs"/>
              </a:rPr>
              <a:t>use standard FORTRAN</a:t>
            </a:r>
          </a:p>
          <a:p>
            <a:pPr>
              <a:defRPr/>
            </a:pPr>
            <a:r>
              <a:rPr lang="en-US" dirty="0">
                <a:cs typeface="+mn-cs"/>
              </a:rPr>
              <a:t>Efficient (memory and speed)</a:t>
            </a:r>
          </a:p>
          <a:p>
            <a:pPr lvl="1">
              <a:defRPr/>
            </a:pPr>
            <a:r>
              <a:rPr lang="en-US" dirty="0">
                <a:cs typeface="+mn-cs"/>
              </a:rPr>
              <a:t>Judicious incorporation of new capabilities</a:t>
            </a:r>
          </a:p>
          <a:p>
            <a:pPr lvl="1">
              <a:defRPr/>
            </a:pPr>
            <a:r>
              <a:rPr lang="en-US" dirty="0">
                <a:cs typeface="+mn-cs"/>
              </a:rPr>
              <a:t>Exclude functionality that can be done outside</a:t>
            </a:r>
          </a:p>
        </p:txBody>
      </p:sp>
      <p:pic>
        <p:nvPicPr>
          <p:cNvPr id="9219" name="Picture 3" descr="imgres.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752600"/>
            <a:ext cx="3416300" cy="237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0" name="Picture 4" descr="9cprKzzc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3000"/>
            <a:ext cx="365760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9105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Philosophy</a:t>
            </a:r>
          </a:p>
        </p:txBody>
      </p:sp>
      <p:sp>
        <p:nvSpPr>
          <p:cNvPr id="3" name="Content Placeholder 2"/>
          <p:cNvSpPr>
            <a:spLocks noGrp="1"/>
          </p:cNvSpPr>
          <p:nvPr>
            <p:ph idx="1"/>
          </p:nvPr>
        </p:nvSpPr>
        <p:spPr>
          <a:xfrm>
            <a:off x="381000" y="1447800"/>
            <a:ext cx="8305800" cy="4495800"/>
          </a:xfrm>
        </p:spPr>
        <p:txBody>
          <a:bodyPr/>
          <a:lstStyle/>
          <a:p>
            <a:r>
              <a:rPr lang="en-US" sz="2400" dirty="0"/>
              <a:t>Maintain production version</a:t>
            </a:r>
          </a:p>
          <a:p>
            <a:r>
              <a:rPr lang="en-US" sz="2400" dirty="0"/>
              <a:t>Keep MODFLOW lean!</a:t>
            </a:r>
          </a:p>
          <a:p>
            <a:pPr lvl="1"/>
            <a:r>
              <a:rPr lang="en-US" sz="2000" dirty="0"/>
              <a:t>Anything that can be done outside of MODFLOW should be done outside MODFLOW (e.g., no dates and times)</a:t>
            </a:r>
          </a:p>
          <a:p>
            <a:r>
              <a:rPr lang="en-US" sz="2400" dirty="0"/>
              <a:t>You can’t accommodate everyone</a:t>
            </a:r>
          </a:p>
          <a:p>
            <a:r>
              <a:rPr lang="en-US" sz="2400" dirty="0"/>
              <a:t>Encourage others to enhance MODFLOW</a:t>
            </a:r>
          </a:p>
          <a:p>
            <a:r>
              <a:rPr lang="en-US" sz="2400" dirty="0"/>
              <a:t>Release new capabilities in different versions</a:t>
            </a:r>
          </a:p>
          <a:p>
            <a:r>
              <a:rPr lang="en-US" sz="2400" dirty="0"/>
              <a:t>No dependencies</a:t>
            </a:r>
          </a:p>
          <a:p>
            <a:r>
              <a:rPr lang="en-US" sz="2400" dirty="0"/>
              <a:t>Periodically update production version with proven advancements</a:t>
            </a:r>
          </a:p>
        </p:txBody>
      </p:sp>
    </p:spTree>
    <p:extLst>
      <p:ext uri="{BB962C8B-B14F-4D97-AF65-F5344CB8AC3E}">
        <p14:creationId xmlns:p14="http://schemas.microsoft.com/office/powerpoint/2010/main" val="305931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MODFLOW-2000 Example</a:t>
            </a:r>
          </a:p>
        </p:txBody>
      </p:sp>
      <p:sp>
        <p:nvSpPr>
          <p:cNvPr id="3" name="Content Placeholder 2"/>
          <p:cNvSpPr>
            <a:spLocks noGrp="1"/>
          </p:cNvSpPr>
          <p:nvPr>
            <p:ph idx="1"/>
          </p:nvPr>
        </p:nvSpPr>
        <p:spPr/>
        <p:txBody>
          <a:bodyPr/>
          <a:lstStyle/>
          <a:p>
            <a:r>
              <a:rPr lang="en-US" dirty="0"/>
              <a:t>New processes added to MODFLOW</a:t>
            </a:r>
          </a:p>
          <a:p>
            <a:pPr lvl="1"/>
            <a:r>
              <a:rPr lang="en-US" dirty="0"/>
              <a:t>Observations (OBS)</a:t>
            </a:r>
          </a:p>
          <a:p>
            <a:pPr lvl="1"/>
            <a:r>
              <a:rPr lang="en-US" dirty="0"/>
              <a:t>Sensitivity (SEN)</a:t>
            </a:r>
          </a:p>
          <a:p>
            <a:pPr lvl="1"/>
            <a:r>
              <a:rPr lang="en-US" dirty="0"/>
              <a:t>Parameter Estimation (PES)</a:t>
            </a:r>
          </a:p>
          <a:p>
            <a:r>
              <a:rPr lang="en-US" dirty="0"/>
              <a:t>Resulted in thousands of lines of new code</a:t>
            </a:r>
          </a:p>
          <a:p>
            <a:pPr lvl="1"/>
            <a:r>
              <a:rPr lang="en-US" dirty="0"/>
              <a:t>Code become very complicated</a:t>
            </a:r>
          </a:p>
          <a:p>
            <a:r>
              <a:rPr lang="en-US" dirty="0"/>
              <a:t>Generalized parameter estimation programs became the norm (e.g. PEST)</a:t>
            </a:r>
          </a:p>
        </p:txBody>
      </p:sp>
      <p:pic>
        <p:nvPicPr>
          <p:cNvPr id="4" name="Picture 3"/>
          <p:cNvPicPr>
            <a:picLocks noChangeAspect="1"/>
          </p:cNvPicPr>
          <p:nvPr/>
        </p:nvPicPr>
        <p:blipFill>
          <a:blip r:embed="rId2"/>
          <a:stretch>
            <a:fillRect/>
          </a:stretch>
        </p:blipFill>
        <p:spPr>
          <a:xfrm>
            <a:off x="6235380" y="4882687"/>
            <a:ext cx="1263603" cy="1641750"/>
          </a:xfrm>
          <a:prstGeom prst="rect">
            <a:avLst/>
          </a:prstGeom>
        </p:spPr>
      </p:pic>
      <p:pic>
        <p:nvPicPr>
          <p:cNvPr id="5" name="Picture 4"/>
          <p:cNvPicPr>
            <a:picLocks noChangeAspect="1"/>
          </p:cNvPicPr>
          <p:nvPr/>
        </p:nvPicPr>
        <p:blipFill>
          <a:blip r:embed="rId3"/>
          <a:stretch>
            <a:fillRect/>
          </a:stretch>
        </p:blipFill>
        <p:spPr>
          <a:xfrm>
            <a:off x="7650241" y="4876800"/>
            <a:ext cx="1265159" cy="1641750"/>
          </a:xfrm>
          <a:prstGeom prst="rect">
            <a:avLst/>
          </a:prstGeom>
        </p:spPr>
      </p:pic>
    </p:spTree>
    <p:extLst>
      <p:ext uri="{BB962C8B-B14F-4D97-AF65-F5344CB8AC3E}">
        <p14:creationId xmlns:p14="http://schemas.microsoft.com/office/powerpoint/2010/main" val="3291661353"/>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9630</TotalTime>
  <Pages>4</Pages>
  <Words>1706</Words>
  <Application>Microsoft Macintosh PowerPoint</Application>
  <PresentationFormat>On-screen Show (4:3)</PresentationFormat>
  <Paragraphs>347</Paragraphs>
  <Slides>56</Slides>
  <Notes>16</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2" baseType="lpstr">
      <vt:lpstr>Arial</vt:lpstr>
      <vt:lpstr>Courier New</vt:lpstr>
      <vt:lpstr>Times New Roman</vt:lpstr>
      <vt:lpstr>Wingdings</vt:lpstr>
      <vt:lpstr>dark-blue-template</vt:lpstr>
      <vt:lpstr>Equation</vt:lpstr>
      <vt:lpstr>MODFLOW 6 Overview</vt:lpstr>
      <vt:lpstr>background</vt:lpstr>
      <vt:lpstr>History</vt:lpstr>
      <vt:lpstr>MODFLOW 1984 and 1988</vt:lpstr>
      <vt:lpstr>MODFLOW Development and use in the USGS</vt:lpstr>
      <vt:lpstr>MODFLOW Core Versions</vt:lpstr>
      <vt:lpstr>Philosophy of a “Production Code”</vt:lpstr>
      <vt:lpstr>MODFLOW Philosophy</vt:lpstr>
      <vt:lpstr>MODFLOW-2000 Example</vt:lpstr>
      <vt:lpstr>MODFLOW-2005</vt:lpstr>
      <vt:lpstr>USGS MODFLOW Versions  (since 2005)</vt:lpstr>
      <vt:lpstr>Common Themes</vt:lpstr>
      <vt:lpstr>MODFLOW 6</vt:lpstr>
      <vt:lpstr>MODFLOW 6 Development</vt:lpstr>
      <vt:lpstr>MODFLOW 6 </vt:lpstr>
      <vt:lpstr>MODFLOW 6 Publications</vt:lpstr>
      <vt:lpstr>USGS Support Software</vt:lpstr>
      <vt:lpstr>MODFLOW 6 FRAMEWORK</vt:lpstr>
      <vt:lpstr>Simulation Components</vt:lpstr>
      <vt:lpstr>Timing Module</vt:lpstr>
      <vt:lpstr>Solutions</vt:lpstr>
      <vt:lpstr>Multi-Model Simulation</vt:lpstr>
      <vt:lpstr>LGR Simulation</vt:lpstr>
      <vt:lpstr>GWF Exchanges</vt:lpstr>
      <vt:lpstr>LGR Simulation</vt:lpstr>
      <vt:lpstr>Matrix-Level Coupling</vt:lpstr>
      <vt:lpstr>Groundwater flow (gwf) model</vt:lpstr>
      <vt:lpstr>GWF Model Highlights</vt:lpstr>
      <vt:lpstr>Finite-Difference Equation</vt:lpstr>
      <vt:lpstr>Generalized CVFD Equation</vt:lpstr>
      <vt:lpstr>Rearranged for Solution</vt:lpstr>
      <vt:lpstr>CVFD Accuracy Considerations</vt:lpstr>
      <vt:lpstr>Spatial Discretization</vt:lpstr>
      <vt:lpstr>Discretization (DIS) Package</vt:lpstr>
      <vt:lpstr>Discretization by Vertices (DISV)</vt:lpstr>
      <vt:lpstr>DISV (cont.)</vt:lpstr>
      <vt:lpstr>DISV (cont.)</vt:lpstr>
      <vt:lpstr>Ghost-Node Correction (GNC) Package</vt:lpstr>
      <vt:lpstr>Ghost-Node Example</vt:lpstr>
      <vt:lpstr>Simulation Errors</vt:lpstr>
      <vt:lpstr>IDOMAIN Capability</vt:lpstr>
      <vt:lpstr>IDOMAIN Capability (cont.)</vt:lpstr>
      <vt:lpstr>Representation of Anisotropy</vt:lpstr>
      <vt:lpstr>Groundwater Flow Equation</vt:lpstr>
      <vt:lpstr>Hydraulic Conductivity Ellipsoid</vt:lpstr>
      <vt:lpstr>Ellipsoid Rotation</vt:lpstr>
      <vt:lpstr>Ellipsoid Rotation (cont.)</vt:lpstr>
      <vt:lpstr>Effective Conductivity Approach</vt:lpstr>
      <vt:lpstr>XT3D Approach</vt:lpstr>
      <vt:lpstr>All GWF Packages</vt:lpstr>
      <vt:lpstr>Multiple Package of Same Type</vt:lpstr>
      <vt:lpstr>Water Mover (MVR) Package </vt:lpstr>
      <vt:lpstr>Under development</vt:lpstr>
      <vt:lpstr>Current Efforts</vt:lpstr>
      <vt:lpstr>Henry-Like Wetting/Drying Problem</vt:lpstr>
      <vt:lpstr>MODFLOW 6 Animation</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360</cp:revision>
  <cp:lastPrinted>2014-05-20T14:47:17Z</cp:lastPrinted>
  <dcterms:created xsi:type="dcterms:W3CDTF">2009-08-04T14:01:06Z</dcterms:created>
  <dcterms:modified xsi:type="dcterms:W3CDTF">2019-03-21T19:57:56Z</dcterms:modified>
</cp:coreProperties>
</file>